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5"/>
  </p:notesMasterIdLst>
  <p:sldIdLst>
    <p:sldId id="541" r:id="rId2"/>
    <p:sldId id="542" r:id="rId3"/>
    <p:sldId id="544" r:id="rId4"/>
    <p:sldId id="417" r:id="rId5"/>
    <p:sldId id="546" r:id="rId6"/>
    <p:sldId id="549" r:id="rId7"/>
    <p:sldId id="550" r:id="rId8"/>
    <p:sldId id="529" r:id="rId9"/>
    <p:sldId id="426" r:id="rId10"/>
    <p:sldId id="427" r:id="rId11"/>
    <p:sldId id="500" r:id="rId12"/>
    <p:sldId id="432" r:id="rId13"/>
    <p:sldId id="444" r:id="rId14"/>
    <p:sldId id="445" r:id="rId15"/>
    <p:sldId id="493" r:id="rId16"/>
    <p:sldId id="494" r:id="rId17"/>
    <p:sldId id="495" r:id="rId18"/>
    <p:sldId id="435" r:id="rId19"/>
    <p:sldId id="465" r:id="rId20"/>
    <p:sldId id="468" r:id="rId21"/>
    <p:sldId id="470" r:id="rId22"/>
    <p:sldId id="471" r:id="rId23"/>
    <p:sldId id="472" r:id="rId24"/>
    <p:sldId id="473" r:id="rId25"/>
    <p:sldId id="475" r:id="rId26"/>
    <p:sldId id="476" r:id="rId27"/>
    <p:sldId id="477" r:id="rId28"/>
    <p:sldId id="504" r:id="rId29"/>
    <p:sldId id="478" r:id="rId30"/>
    <p:sldId id="479" r:id="rId31"/>
    <p:sldId id="480" r:id="rId32"/>
    <p:sldId id="514" r:id="rId33"/>
    <p:sldId id="515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8FEC0-FFF4-4BFE-9C5E-091980812616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2BAF7-6958-40C8-88B2-C39C30656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8033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77B30F2-DFAC-4909-ADE6-743B620255B3}" type="slidenum">
              <a:rPr lang="en-US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rtl="1" eaLnBrk="1" hangingPunct="1"/>
            <a:r>
              <a:rPr lang="ar-SA" b="1" smtClean="0">
                <a:latin typeface="Arial" charset="0"/>
                <a:cs typeface="Zar" pitchFamily="2" charset="-78"/>
              </a:rPr>
              <a:t>دوره قابليت سرايت:</a:t>
            </a:r>
            <a:endParaRPr lang="ar-SA" smtClean="0">
              <a:latin typeface="Arial" charset="0"/>
            </a:endParaRPr>
          </a:p>
          <a:p>
            <a:pPr algn="just" rtl="1" eaLnBrk="1" hangingPunct="1"/>
            <a:r>
              <a:rPr lang="ar-SA" smtClean="0">
                <a:latin typeface="Arial" charset="0"/>
                <a:cs typeface="Zar" pitchFamily="2" charset="-78"/>
              </a:rPr>
              <a:t>دوره قابليت سرايت مشخص نمي باشد ولي بنظر مي رسد پس از شروع عفونت ناشي از </a:t>
            </a:r>
            <a:r>
              <a:rPr lang="en-US" smtClean="0">
                <a:latin typeface="Arial" charset="0"/>
                <a:cs typeface="Zar" pitchFamily="2" charset="-78"/>
              </a:rPr>
              <a:t>HIV</a:t>
            </a:r>
            <a:r>
              <a:rPr lang="ar-SA" smtClean="0">
                <a:latin typeface="Arial" charset="0"/>
                <a:cs typeface="Zar" pitchFamily="2" charset="-78"/>
              </a:rPr>
              <a:t> آغاز شود و تا پايان عمر ادامه يابد.</a:t>
            </a:r>
            <a:endParaRPr lang="ar-SA" smtClean="0">
              <a:latin typeface="Arial" charset="0"/>
            </a:endParaRPr>
          </a:p>
          <a:p>
            <a:pPr algn="r" rtl="1"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572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76395-EE45-4F4E-A151-5932BC85D6F5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6AC99-B7FA-4C92-BE5D-1E8FFA3ADF2C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B78B-81B9-42F2-8967-27A534C323B3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FB86F-5000-4B9C-A3EC-F6C9741DB33E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190C-B3C3-4E2C-95BF-0F8B4EA644A0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21FAC-84D7-44FA-BC13-9E188C1A7C7B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B5B4-28F5-4E80-86F2-59A65F1401B5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E8D4-AD73-46B6-8023-D1DC0D7C97AA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FF24E-8FEA-401B-AD99-60994A866B59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D62DF-E565-454B-83BE-9F46EBD37A42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417F-3B3F-4D88-A540-FA47E9319FD7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1C318-6B7F-497B-98FA-04A9C6994C94}" type="datetime1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redribon-copy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8303528" y="228600"/>
            <a:ext cx="785423" cy="1041915"/>
          </a:xfrm>
          <a:prstGeom prst="rect">
            <a:avLst/>
          </a:prstGeom>
        </p:spPr>
      </p:pic>
      <p:pic>
        <p:nvPicPr>
          <p:cNvPr id="8" name="Picture 7" descr="people2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85725" y="5924550"/>
            <a:ext cx="1362075" cy="476250"/>
          </a:xfrm>
          <a:prstGeom prst="rect">
            <a:avLst/>
          </a:prstGeom>
        </p:spPr>
      </p:pic>
      <p:pic>
        <p:nvPicPr>
          <p:cNvPr id="9" name="Picture 8" descr="navar2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-7443" y="6400800"/>
            <a:ext cx="9165091" cy="519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cs typeface="B Yagut" panose="00000400000000000000" pitchFamily="2" charset="-78"/>
              </a:rPr>
              <a:t> </a:t>
            </a:r>
            <a:r>
              <a:rPr lang="fa-IR" dirty="0"/>
              <a:t> </a:t>
            </a:r>
            <a:r>
              <a:rPr lang="fa-IR" dirty="0">
                <a:solidFill>
                  <a:srgbClr val="C00000"/>
                </a:solidFill>
                <a:cs typeface="B Yagut" pitchFamily="2" charset="-78"/>
              </a:rPr>
              <a:t>وضعیت </a:t>
            </a:r>
            <a:r>
              <a:rPr lang="en-US" dirty="0">
                <a:solidFill>
                  <a:srgbClr val="C00000"/>
                </a:solidFill>
                <a:cs typeface="B Yagut" pitchFamily="2" charset="-78"/>
              </a:rPr>
              <a:t>HIV/AIDS </a:t>
            </a:r>
            <a:r>
              <a:rPr lang="fa-IR" dirty="0">
                <a:solidFill>
                  <a:srgbClr val="C00000"/>
                </a:solidFill>
                <a:cs typeface="B Yagut" pitchFamily="2" charset="-78"/>
              </a:rPr>
              <a:t> در جهان </a:t>
            </a:r>
            <a:r>
              <a:rPr lang="fa-IR" dirty="0" smtClean="0">
                <a:solidFill>
                  <a:srgbClr val="C00000"/>
                </a:solidFill>
                <a:cs typeface="B Yagut" pitchFamily="2" charset="-78"/>
              </a:rPr>
              <a:t/>
            </a:r>
            <a:br>
              <a:rPr lang="fa-IR" dirty="0" smtClean="0">
                <a:solidFill>
                  <a:srgbClr val="C00000"/>
                </a:solidFill>
                <a:cs typeface="B Yagut" pitchFamily="2" charset="-78"/>
              </a:rPr>
            </a:br>
            <a:r>
              <a:rPr lang="fa-IR" dirty="0" smtClean="0">
                <a:cs typeface="B Yagut" panose="00000400000000000000" pitchFamily="2" charset="-78"/>
              </a:rPr>
              <a:t>تا </a:t>
            </a:r>
            <a:r>
              <a:rPr lang="fa-IR" dirty="0">
                <a:cs typeface="B Yagut" panose="00000400000000000000" pitchFamily="2" charset="-78"/>
              </a:rPr>
              <a:t>پایان سال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solidFill>
                  <a:srgbClr val="00B050"/>
                </a:solidFill>
                <a:cs typeface="B Yagut" panose="00000400000000000000" pitchFamily="2" charset="-78"/>
              </a:rPr>
              <a:t>مرگ</a:t>
            </a:r>
            <a:r>
              <a:rPr lang="fa-IR" dirty="0" smtClean="0">
                <a:cs typeface="B Yagut" panose="00000400000000000000" pitchFamily="2" charset="-78"/>
              </a:rPr>
              <a:t> بیش </a:t>
            </a:r>
            <a:r>
              <a:rPr lang="fa-IR" dirty="0">
                <a:cs typeface="B Yagut" panose="00000400000000000000" pitchFamily="2" charset="-78"/>
              </a:rPr>
              <a:t>از </a:t>
            </a:r>
            <a:r>
              <a:rPr lang="fa-IR" dirty="0">
                <a:solidFill>
                  <a:srgbClr val="00B050"/>
                </a:solidFill>
                <a:cs typeface="B Yagut" panose="00000400000000000000" pitchFamily="2" charset="-78"/>
              </a:rPr>
              <a:t>35 میلیون </a:t>
            </a:r>
            <a:r>
              <a:rPr lang="fa-IR" dirty="0" smtClean="0">
                <a:cs typeface="B Yagut" panose="00000400000000000000" pitchFamily="2" charset="-78"/>
              </a:rPr>
              <a:t> </a:t>
            </a:r>
          </a:p>
          <a:p>
            <a:r>
              <a:rPr lang="fa-IR" dirty="0" smtClean="0">
                <a:solidFill>
                  <a:srgbClr val="00B050"/>
                </a:solidFill>
                <a:cs typeface="B Yagut" panose="00000400000000000000" pitchFamily="2" charset="-78"/>
              </a:rPr>
              <a:t>مرگ </a:t>
            </a:r>
            <a:r>
              <a:rPr lang="fa-IR" dirty="0">
                <a:solidFill>
                  <a:srgbClr val="00B050"/>
                </a:solidFill>
                <a:cs typeface="B Yagut" panose="00000400000000000000" pitchFamily="2" charset="-78"/>
              </a:rPr>
              <a:t>1/1</a:t>
            </a:r>
            <a:r>
              <a:rPr lang="fa-IR" dirty="0" smtClean="0">
                <a:solidFill>
                  <a:srgbClr val="00B050"/>
                </a:solidFill>
                <a:cs typeface="B Yagut" panose="00000400000000000000" pitchFamily="2" charset="-78"/>
              </a:rPr>
              <a:t> </a:t>
            </a:r>
            <a:r>
              <a:rPr lang="fa-IR" dirty="0">
                <a:solidFill>
                  <a:srgbClr val="00B050"/>
                </a:solidFill>
                <a:cs typeface="B Yagut" panose="00000400000000000000" pitchFamily="2" charset="-78"/>
              </a:rPr>
              <a:t>میلیون  نفر در سال 2015  </a:t>
            </a:r>
            <a:r>
              <a:rPr lang="fa-IR" dirty="0">
                <a:cs typeface="B Yagut" panose="00000400000000000000" pitchFamily="2" charset="-78"/>
              </a:rPr>
              <a:t>در اثر علل مرتبط با </a:t>
            </a:r>
            <a:r>
              <a:rPr lang="fa-IR" dirty="0" err="1">
                <a:cs typeface="B Yagut" panose="00000400000000000000" pitchFamily="2" charset="-78"/>
              </a:rPr>
              <a:t>اچ‌آی‌وی</a:t>
            </a:r>
            <a:r>
              <a:rPr lang="fa-IR" dirty="0">
                <a:cs typeface="B Yagut" panose="00000400000000000000" pitchFamily="2" charset="-78"/>
              </a:rPr>
              <a:t> در سطح </a:t>
            </a:r>
            <a:r>
              <a:rPr lang="fa-IR" dirty="0" smtClean="0">
                <a:cs typeface="B Yagut" panose="00000400000000000000" pitchFamily="2" charset="-78"/>
              </a:rPr>
              <a:t>جهان</a:t>
            </a:r>
          </a:p>
          <a:p>
            <a:r>
              <a:rPr lang="fa-IR" dirty="0">
                <a:cs typeface="B Yagut" panose="00000400000000000000" pitchFamily="2" charset="-78"/>
              </a:rPr>
              <a:t>حدود 36/7 ( بین 39/8-34/0 )میلیون نفر در دنیا با </a:t>
            </a:r>
            <a:r>
              <a:rPr lang="fa-IR" dirty="0" err="1">
                <a:cs typeface="B Yagut" panose="00000400000000000000" pitchFamily="2" charset="-78"/>
              </a:rPr>
              <a:t>اچ‌آی‌وی</a:t>
            </a:r>
            <a:r>
              <a:rPr lang="fa-IR" dirty="0">
                <a:cs typeface="B Yagut" panose="00000400000000000000" pitchFamily="2" charset="-78"/>
              </a:rPr>
              <a:t> زندگی </a:t>
            </a:r>
            <a:r>
              <a:rPr lang="fa-IR" dirty="0" err="1" smtClean="0">
                <a:cs typeface="B Yagut" panose="00000400000000000000" pitchFamily="2" charset="-78"/>
              </a:rPr>
              <a:t>می‌کنند</a:t>
            </a:r>
            <a:endParaRPr lang="fa-IR" dirty="0" smtClean="0">
              <a:cs typeface="B Yagut" panose="00000400000000000000" pitchFamily="2" charset="-78"/>
            </a:endParaRPr>
          </a:p>
          <a:p>
            <a:r>
              <a:rPr lang="fa-IR" dirty="0" smtClean="0">
                <a:cs typeface="B Yagut" panose="00000400000000000000" pitchFamily="2" charset="-78"/>
              </a:rPr>
              <a:t>2/1 </a:t>
            </a:r>
            <a:r>
              <a:rPr lang="fa-IR" dirty="0">
                <a:cs typeface="B Yagut" panose="00000400000000000000" pitchFamily="2" charset="-78"/>
              </a:rPr>
              <a:t>( 2/4-1/8) میلیون نفر در سطح جهان </a:t>
            </a:r>
            <a:r>
              <a:rPr lang="fa-IR" dirty="0" err="1">
                <a:cs typeface="B Yagut" panose="00000400000000000000" pitchFamily="2" charset="-78"/>
              </a:rPr>
              <a:t>صرفاٌ</a:t>
            </a:r>
            <a:r>
              <a:rPr lang="fa-IR" dirty="0">
                <a:cs typeface="B Yagut" panose="00000400000000000000" pitchFamily="2" charset="-78"/>
              </a:rPr>
              <a:t> در سال 2015 مبتلا شدند</a:t>
            </a:r>
            <a:endParaRPr lang="en-US" dirty="0">
              <a:cs typeface="B Yagut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63690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524000"/>
          </a:xfrm>
        </p:spPr>
        <p:txBody>
          <a:bodyPr>
            <a:normAutofit fontScale="90000"/>
          </a:bodyPr>
          <a:lstStyle/>
          <a:p>
            <a:r>
              <a:rPr lang="fa-IR" altLang="en-US" sz="36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تغییرات الگوی انتقال در موارد ثبت شده اچ آی وی</a:t>
            </a:r>
            <a:br>
              <a:rPr lang="fa-IR" altLang="en-US" sz="3600" b="1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altLang="en-US" sz="36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 در ایران </a:t>
            </a:r>
            <a:r>
              <a:rPr lang="fa-IR" altLang="en-US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/>
            </a:r>
            <a:br>
              <a:rPr lang="fa-IR" altLang="en-US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endParaRPr lang="fa-IR" altLang="en-US" sz="28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51258036"/>
              </p:ext>
            </p:extLst>
          </p:nvPr>
        </p:nvGraphicFramePr>
        <p:xfrm>
          <a:off x="326409" y="1447799"/>
          <a:ext cx="8229601" cy="3775236"/>
        </p:xfrm>
        <a:graphic>
          <a:graphicData uri="http://schemas.openxmlformats.org/drawingml/2006/table">
            <a:tbl>
              <a:tblPr rtl="1" firstRow="1" bandRow="1">
                <a:tableStyleId>{8799B23B-EC83-4686-B30A-512413B5E67A}</a:tableStyleId>
              </a:tblPr>
              <a:tblGrid>
                <a:gridCol w="2215488"/>
                <a:gridCol w="2665862"/>
                <a:gridCol w="3348251"/>
              </a:tblGrid>
              <a:tr h="253278"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راه انتقال</a:t>
                      </a:r>
                      <a:endParaRPr kumimoji="0" lang="fa-IR" sz="20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B Nazanin" pitchFamily="2" charset="-78"/>
                        </a:rPr>
                        <a:t>تجمعی از سال 1365</a:t>
                      </a:r>
                      <a:endParaRPr lang="fa-IR" sz="2000" b="1" dirty="0" smtClean="0">
                        <a:solidFill>
                          <a:srgbClr val="FF0000"/>
                        </a:solidFill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B Nazanin" pitchFamily="2" charset="-78"/>
                        </a:rPr>
                        <a:t>موارد ثبت شده در سال 1394</a:t>
                      </a:r>
                      <a:endParaRPr lang="en-US" sz="2000" dirty="0" smtClean="0">
                        <a:solidFill>
                          <a:srgbClr val="FF0000"/>
                        </a:solidFill>
                        <a:cs typeface="B Nazanin" pitchFamily="2" charset="-78"/>
                      </a:endParaRPr>
                    </a:p>
                  </a:txBody>
                  <a:tcPr marL="91442" marR="91442">
                    <a:lnR w="12700" cmpd="sng">
                      <a:noFill/>
                    </a:lnR>
                  </a:tcPr>
                </a:tc>
              </a:tr>
              <a:tr h="594361">
                <a:tc>
                  <a:txBody>
                    <a:bodyPr/>
                    <a:lstStyle/>
                    <a:p>
                      <a:pPr algn="just" rtl="1"/>
                      <a:r>
                        <a:rPr kumimoji="0" lang="fa-IR" sz="2400" kern="1200" dirty="0" smtClean="0">
                          <a:effectLst/>
                          <a:cs typeface="B Nazanin" pitchFamily="2" charset="-78"/>
                        </a:rPr>
                        <a:t>اعتياد تزريقي</a:t>
                      </a:r>
                      <a:endParaRPr kumimoji="0" lang="fa-IR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66%</a:t>
                      </a:r>
                      <a:endParaRPr kumimoji="0" lang="fa-IR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38%</a:t>
                      </a:r>
                      <a:endParaRPr kumimoji="0" lang="fa-IR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just" rtl="1"/>
                      <a:r>
                        <a:rPr kumimoji="0" lang="fa-IR" sz="2400" kern="1200" dirty="0" smtClean="0">
                          <a:effectLst/>
                          <a:cs typeface="B Nazanin" pitchFamily="2" charset="-78"/>
                        </a:rPr>
                        <a:t>آميزشي</a:t>
                      </a:r>
                      <a:endParaRPr kumimoji="0" lang="fa-IR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18%</a:t>
                      </a:r>
                      <a:endParaRPr kumimoji="0" lang="fa-IR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2800" b="1" kern="1200" baseline="0" noProof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42%</a:t>
                      </a:r>
                      <a:endParaRPr kumimoji="0" lang="fa-IR" sz="2800" b="1" kern="1200" baseline="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  <a:tr h="609600"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2400" kern="1200" dirty="0" smtClean="0">
                          <a:effectLst/>
                          <a:cs typeface="B Nazanin" pitchFamily="2" charset="-78"/>
                        </a:rPr>
                        <a:t>مادربه كودك</a:t>
                      </a:r>
                      <a:endParaRPr kumimoji="0" lang="fa-IR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2%</a:t>
                      </a:r>
                      <a:endParaRPr kumimoji="0" lang="fa-IR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baseline="0" noProof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3%</a:t>
                      </a:r>
                      <a:endParaRPr kumimoji="0" lang="fa-IR" sz="2800" b="1" kern="1200" baseline="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  <a:tr h="529115"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kumimoji="0" lang="fa-IR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نامشخص</a:t>
                      </a:r>
                      <a:endParaRPr kumimoji="0" lang="fa-I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11%</a:t>
                      </a:r>
                      <a:endParaRPr kumimoji="0" lang="fa-IR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16%</a:t>
                      </a:r>
                      <a:endParaRPr kumimoji="0" lang="fa-IR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  <a:tr h="440930"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kumimoji="0" lang="fa-IR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دریافت خون  و...</a:t>
                      </a:r>
                      <a:endParaRPr kumimoji="0" lang="fa-I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1%</a:t>
                      </a:r>
                      <a:endParaRPr kumimoji="0" lang="fa-IR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0</a:t>
                      </a:r>
                      <a:endParaRPr kumimoji="0" lang="fa-IR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  <a:tr h="440930"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kumimoji="0" lang="fa-IR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جنسیت</a:t>
                      </a:r>
                      <a:endParaRPr kumimoji="0" lang="fa-I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en-US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M=84%</a:t>
                      </a:r>
                    </a:p>
                    <a:p>
                      <a:pPr algn="ctr" rtl="1" fontAlgn="ctr"/>
                      <a:r>
                        <a:rPr kumimoji="0" lang="en-US" sz="24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F= 16% </a:t>
                      </a:r>
                      <a:endParaRPr kumimoji="0" lang="fa-IR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en-US" sz="24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M=66%</a:t>
                      </a:r>
                    </a:p>
                    <a:p>
                      <a:pPr marL="0" algn="ctr" defTabSz="914400" rtl="1" eaLnBrk="1" fontAlgn="ctr" latinLnBrk="0" hangingPunct="1"/>
                      <a:r>
                        <a:rPr kumimoji="0" lang="en-US" sz="2400" b="1" kern="1200" baseline="0" noProof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F=34%</a:t>
                      </a:r>
                      <a:endParaRPr kumimoji="0" lang="fa-IR" sz="2400" b="1" kern="1200" baseline="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069645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B Nazanin" pitchFamily="2" charset="-78"/>
              </a:rPr>
              <a:t>انواع همه گيري </a:t>
            </a:r>
            <a:r>
              <a:rPr lang="en-US" dirty="0" smtClean="0">
                <a:solidFill>
                  <a:srgbClr val="C00000"/>
                </a:solidFill>
                <a:cs typeface="B Nazanin" pitchFamily="2" charset="-78"/>
              </a:rPr>
              <a:t>HIV/AIDS</a:t>
            </a:r>
            <a:endParaRPr lang="fa-IR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 smtClean="0">
                <a:cs typeface="B Nazanin" pitchFamily="2" charset="-78"/>
              </a:rPr>
              <a:t>همه گيري محدود( </a:t>
            </a:r>
            <a:r>
              <a:rPr lang="en-US" sz="2800" dirty="0" smtClean="0">
                <a:cs typeface="B Nazanin" pitchFamily="2" charset="-78"/>
              </a:rPr>
              <a:t>Low level</a:t>
            </a:r>
            <a:r>
              <a:rPr lang="fa-IR" sz="2800" dirty="0" smtClean="0">
                <a:cs typeface="B Nazanin" pitchFamily="2" charset="-78"/>
              </a:rPr>
              <a:t>):  ابتلا در هيچ يك از گروه هاي جمعيتي گسترده نيست و در هيچ گروهي از جمعيت بيش از 5% نخواهد بود.</a:t>
            </a:r>
          </a:p>
          <a:p>
            <a:r>
              <a:rPr lang="fa-IR" sz="2800" dirty="0" smtClean="0">
                <a:cs typeface="B Nazanin" pitchFamily="2" charset="-78"/>
              </a:rPr>
              <a:t> همه گيري متمركز(</a:t>
            </a:r>
            <a:r>
              <a:rPr lang="en-US" sz="2800" dirty="0" smtClean="0">
                <a:cs typeface="B Nazanin" pitchFamily="2" charset="-78"/>
              </a:rPr>
              <a:t>Concentrated</a:t>
            </a:r>
            <a:r>
              <a:rPr lang="fa-IR" sz="2800" dirty="0" smtClean="0">
                <a:cs typeface="B Nazanin" pitchFamily="2" charset="-78"/>
              </a:rPr>
              <a:t> ): درحداقل يك گروه اجتماعي بيش از 5 درصد و  دركل زنان باردار شهرنشين كمتر 1% مبتلا هستند( ایران)</a:t>
            </a:r>
          </a:p>
          <a:p>
            <a:r>
              <a:rPr lang="fa-IR" sz="2800" dirty="0" smtClean="0">
                <a:cs typeface="B Nazanin" pitchFamily="2" charset="-78"/>
              </a:rPr>
              <a:t>همه گيري منتشر(</a:t>
            </a:r>
            <a:r>
              <a:rPr lang="en-US" sz="2800" dirty="0" smtClean="0">
                <a:cs typeface="B Nazanin" pitchFamily="2" charset="-78"/>
              </a:rPr>
              <a:t>Generalized</a:t>
            </a:r>
            <a:r>
              <a:rPr lang="fa-IR" sz="2800" dirty="0" smtClean="0">
                <a:cs typeface="B Nazanin" pitchFamily="2" charset="-78"/>
              </a:rPr>
              <a:t> ): ابتلا در جمعيت عمومي تثبيت شده و بيش از 1% كل زنان باردار شهرنشين مبتلا هستند.</a:t>
            </a:r>
            <a:endParaRPr lang="fa-IR" sz="2800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smtClean="0"/>
          </a:p>
        </p:txBody>
      </p:sp>
      <p:sp>
        <p:nvSpPr>
          <p:cNvPr id="26629" name="Content Placeholder 8"/>
          <p:cNvSpPr>
            <a:spLocks noGrp="1"/>
          </p:cNvSpPr>
          <p:nvPr>
            <p:ph sz="half" idx="1"/>
          </p:nvPr>
        </p:nvSpPr>
        <p:spPr>
          <a:xfrm>
            <a:off x="0" y="0"/>
            <a:ext cx="2362200" cy="6858000"/>
          </a:xfrm>
          <a:solidFill>
            <a:schemeClr val="tx1"/>
          </a:solidFill>
        </p:spPr>
        <p:txBody>
          <a:bodyPr/>
          <a:lstStyle/>
          <a:p>
            <a:endParaRPr lang="fa-IR" smtClean="0"/>
          </a:p>
        </p:txBody>
      </p:sp>
      <p:sp>
        <p:nvSpPr>
          <p:cNvPr id="26627" name="Content Placeholder 7"/>
          <p:cNvSpPr>
            <a:spLocks noGrp="1"/>
          </p:cNvSpPr>
          <p:nvPr>
            <p:ph sz="half" idx="2"/>
          </p:nvPr>
        </p:nvSpPr>
        <p:spPr>
          <a:xfrm>
            <a:off x="7086600" y="0"/>
            <a:ext cx="2057400" cy="6858000"/>
          </a:xfrm>
          <a:solidFill>
            <a:schemeClr val="tx1"/>
          </a:solidFill>
        </p:spPr>
        <p:txBody>
          <a:bodyPr anchor="b"/>
          <a:lstStyle/>
          <a:p>
            <a:pPr algn="ctr">
              <a:buFont typeface="Arial" pitchFamily="34" charset="0"/>
              <a:buNone/>
            </a:pPr>
            <a:r>
              <a:rPr lang="fa-IR" sz="2000" smtClean="0">
                <a:solidFill>
                  <a:schemeClr val="bg1"/>
                </a:solidFill>
                <a:cs typeface="B Nazanin" pitchFamily="2" charset="-78"/>
              </a:rPr>
              <a:t>طرح از : </a:t>
            </a:r>
          </a:p>
          <a:p>
            <a:pPr algn="ctr">
              <a:buFont typeface="Arial" pitchFamily="34" charset="0"/>
              <a:buNone/>
            </a:pPr>
            <a:r>
              <a:rPr lang="fa-IR" sz="2000" smtClean="0">
                <a:solidFill>
                  <a:schemeClr val="bg1"/>
                </a:solidFill>
                <a:cs typeface="B Nazanin" pitchFamily="2" charset="-78"/>
              </a:rPr>
              <a:t>سلیمه منصوری- 1389</a:t>
            </a:r>
            <a:endParaRPr lang="en-US" sz="2000" smtClean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26628" name="Picture 3" descr="G:\E\AIDS photo\2009 WAD gallery\سليمه منصوري 2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85728"/>
            <a:ext cx="7050360" cy="139067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a-IR" b="1" dirty="0" smtClean="0">
                <a:solidFill>
                  <a:srgbClr val="C00000"/>
                </a:solidFill>
                <a:cs typeface="B Mitra" pitchFamily="2" charset="-78"/>
              </a:rPr>
              <a:t>كليات</a:t>
            </a:r>
            <a:r>
              <a:rPr lang="ar-SA" dirty="0" smtClean="0">
                <a:solidFill>
                  <a:srgbClr val="C00000"/>
                </a:solidFill>
                <a:cs typeface="B Mitra" pitchFamily="2" charset="-78"/>
              </a:rPr>
              <a:t/>
            </a:r>
            <a:br>
              <a:rPr lang="ar-SA" dirty="0" smtClean="0">
                <a:solidFill>
                  <a:srgbClr val="C00000"/>
                </a:solidFill>
                <a:cs typeface="B Mitra" pitchFamily="2" charset="-78"/>
              </a:rPr>
            </a:br>
            <a:endParaRPr lang="en-US" dirty="0" smtClean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7924800" cy="4525963"/>
          </a:xfrm>
        </p:spPr>
        <p:txBody>
          <a:bodyPr/>
          <a:lstStyle/>
          <a:p>
            <a:pPr algn="just" eaLnBrk="1" hangingPunct="1"/>
            <a:r>
              <a:rPr lang="fa-IR" sz="3600" dirty="0" smtClean="0">
                <a:cs typeface="B Mitra" pitchFamily="2" charset="-78"/>
              </a:rPr>
              <a:t> تنها مخزن : انسان</a:t>
            </a:r>
          </a:p>
          <a:p>
            <a:pPr algn="just" eaLnBrk="1" hangingPunct="1"/>
            <a:r>
              <a:rPr lang="fa-IR" sz="3600" dirty="0" smtClean="0">
                <a:cs typeface="B Mitra" pitchFamily="2" charset="-78"/>
              </a:rPr>
              <a:t>سرايت: </a:t>
            </a:r>
            <a:r>
              <a:rPr lang="ar-SA" sz="3600" dirty="0" smtClean="0">
                <a:cs typeface="B Mitra" pitchFamily="2" charset="-78"/>
              </a:rPr>
              <a:t>از شروع عفونت تا پايان عمر</a:t>
            </a:r>
            <a:endParaRPr lang="fa-IR" sz="3600" dirty="0" smtClean="0">
              <a:cs typeface="B Mitra" pitchFamily="2" charset="-78"/>
            </a:endParaRPr>
          </a:p>
          <a:p>
            <a:pPr algn="just" eaLnBrk="1" hangingPunct="1"/>
            <a:r>
              <a:rPr lang="fa-IR" sz="3600" dirty="0" smtClean="0">
                <a:cs typeface="B Mitra" pitchFamily="2" charset="-78"/>
              </a:rPr>
              <a:t>هر چقدر تعداد ویروس در خون بیشتر ، احتمال سرایت پذیری بیشتر ( مرحله اول آلودگي- مرحله پيشرفته بيماري)</a:t>
            </a:r>
          </a:p>
          <a:p>
            <a:pPr algn="just"/>
            <a:r>
              <a:rPr lang="fa-IR" sz="3600" dirty="0" smtClean="0">
                <a:cs typeface="B Mitra" pitchFamily="2" charset="-78"/>
              </a:rPr>
              <a:t> با درمان مناسب: کاهش تعداد ویروس‌های موجود در خون</a:t>
            </a:r>
            <a:endParaRPr lang="en-US" sz="3600" dirty="0" smtClean="0">
              <a:cs typeface="B Mitra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C00000"/>
                </a:solidFill>
                <a:cs typeface="B Mitra" pitchFamily="2" charset="-78"/>
              </a:rPr>
              <a:t>بیماریزایی:</a:t>
            </a:r>
            <a:endParaRPr lang="en-US" sz="4000" dirty="0" smtClean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754563"/>
          </a:xfrm>
        </p:spPr>
        <p:txBody>
          <a:bodyPr/>
          <a:lstStyle/>
          <a:p>
            <a:r>
              <a:rPr lang="fa-IR" dirty="0" smtClean="0">
                <a:cs typeface="B Mitra" pitchFamily="2" charset="-78"/>
              </a:rPr>
              <a:t>بر روی برخی از سلول‌های سیستم ایمنی بدن( </a:t>
            </a:r>
            <a:r>
              <a:rPr lang="en-US" dirty="0" smtClean="0">
                <a:cs typeface="B Mitra" pitchFamily="2" charset="-78"/>
              </a:rPr>
              <a:t>T cell</a:t>
            </a:r>
            <a:r>
              <a:rPr lang="fa-IR" dirty="0" smtClean="0">
                <a:cs typeface="B Mitra" pitchFamily="2" charset="-78"/>
              </a:rPr>
              <a:t>) نوعی گیرنده برای این ویروس وجود دارد به نام </a:t>
            </a:r>
            <a:r>
              <a:rPr lang="en-US" dirty="0" smtClean="0">
                <a:cs typeface="B Mitra" pitchFamily="2" charset="-78"/>
              </a:rPr>
              <a:t>CD4</a:t>
            </a:r>
          </a:p>
          <a:p>
            <a:r>
              <a:rPr lang="fa-IR" dirty="0" smtClean="0">
                <a:cs typeface="B Mitra" pitchFamily="2" charset="-78"/>
              </a:rPr>
              <a:t>ویروس وقتی وارد خون شد روی این گیرنده ها می‌نشیند و از این طریق ژن‌های خود را وارد سلول  می‌کند.</a:t>
            </a:r>
          </a:p>
          <a:p>
            <a:r>
              <a:rPr lang="fa-IR" dirty="0" smtClean="0">
                <a:cs typeface="B Mitra" pitchFamily="2" charset="-78"/>
              </a:rPr>
              <a:t>از این به بعد این سلول مدام به تکثیر ویروس می‌پردازد و در نهایت از بین می‌رود. </a:t>
            </a:r>
            <a:endParaRPr lang="en-US" dirty="0" smtClean="0">
              <a:cs typeface="B Mitra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pic>
        <p:nvPicPr>
          <p:cNvPr id="3" name="Picture 2" descr="C:\Documents and Settings\fallahi-h\My Documents\My Pictures\HIV photo\C0036044-Cell_infected_with_HIV,_SEM-SP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4800"/>
            <a:ext cx="6731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چرا تشخیص مهم است؟</a:t>
            </a:r>
            <a:endParaRPr lang="fa-IR" dirty="0" smtClean="0">
              <a:solidFill>
                <a:srgbClr val="C00000"/>
              </a:solidFill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525963"/>
          </a:xfrm>
        </p:spPr>
        <p:txBody>
          <a:bodyPr>
            <a:normAutofit lnSpcReduction="10000"/>
          </a:bodyPr>
          <a:lstStyle/>
          <a:p>
            <a:r>
              <a:rPr lang="fa-IR" dirty="0" smtClean="0">
                <a:cs typeface="B Koodak" pitchFamily="2" charset="-78"/>
              </a:rPr>
              <a:t>امروزه درمان مناسب برای این بیماری وجود دارد و مبتلایان در صورت شناخته شدن از این درمان بهره خواهند برد</a:t>
            </a:r>
          </a:p>
          <a:p>
            <a:r>
              <a:rPr lang="fa-IR" dirty="0" smtClean="0">
                <a:cs typeface="B Koodak" pitchFamily="2" charset="-78"/>
              </a:rPr>
              <a:t>درمان های موجود اگرچه ویروس را از بدن حذف نمی کنند ولی کمک می کنند تا:</a:t>
            </a:r>
          </a:p>
          <a:p>
            <a:pPr lvl="1"/>
            <a:r>
              <a:rPr lang="fa-IR" dirty="0" smtClean="0">
                <a:solidFill>
                  <a:srgbClr val="0070C0"/>
                </a:solidFill>
                <a:cs typeface="B Koodak" pitchFamily="2" charset="-78"/>
              </a:rPr>
              <a:t>بیماری کنترل شود</a:t>
            </a:r>
          </a:p>
          <a:p>
            <a:pPr lvl="1"/>
            <a:r>
              <a:rPr lang="fa-IR" dirty="0" smtClean="0">
                <a:solidFill>
                  <a:srgbClr val="FF0000"/>
                </a:solidFill>
                <a:cs typeface="B Koodak" pitchFamily="2" charset="-78"/>
              </a:rPr>
              <a:t>فرد وارد مراحل پیشرفته بيماري  نشود</a:t>
            </a:r>
          </a:p>
          <a:p>
            <a:pPr lvl="1"/>
            <a:r>
              <a:rPr lang="fa-IR" dirty="0" smtClean="0">
                <a:solidFill>
                  <a:srgbClr val="00B050"/>
                </a:solidFill>
                <a:cs typeface="B Koodak" pitchFamily="2" charset="-78"/>
              </a:rPr>
              <a:t>احتمال سرایت پذیری بیماری کاهش </a:t>
            </a:r>
            <a:r>
              <a:rPr lang="fa-IR" dirty="0" err="1" smtClean="0">
                <a:solidFill>
                  <a:srgbClr val="00B050"/>
                </a:solidFill>
                <a:cs typeface="B Koodak" pitchFamily="2" charset="-78"/>
              </a:rPr>
              <a:t>يابد</a:t>
            </a:r>
            <a:r>
              <a:rPr lang="fa-IR" dirty="0" smtClean="0">
                <a:solidFill>
                  <a:srgbClr val="00B050"/>
                </a:solidFill>
                <a:cs typeface="B Koodak" pitchFamily="2" charset="-78"/>
              </a:rPr>
              <a:t> ( تا 96% در صورت پایبندی به درمان)</a:t>
            </a:r>
          </a:p>
          <a:p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6C321-F52C-418C-991F-4E0167B6EE2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b="1" dirty="0" smtClean="0">
                <a:cs typeface="B Lotus" pitchFamily="2" charset="-78"/>
              </a:rPr>
              <a:t>طول عمر مبتلايان</a:t>
            </a:r>
            <a:endParaRPr lang="en-US" b="1" dirty="0">
              <a:cs typeface="B Lotus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a-IR" sz="2800" dirty="0" smtClean="0">
                <a:cs typeface="B Mitra" pitchFamily="2" charset="-78"/>
              </a:rPr>
              <a:t> </a:t>
            </a:r>
            <a:r>
              <a:rPr lang="fa-IR" sz="3000" dirty="0" smtClean="0">
                <a:cs typeface="B Mitra" pitchFamily="2" charset="-78"/>
              </a:rPr>
              <a:t>در كشورهاي پيشرفته فرد مبتلا تقريباٌ عمري نزديك به طبيعي دارد.</a:t>
            </a:r>
          </a:p>
          <a:p>
            <a:pPr algn="just"/>
            <a:r>
              <a:rPr lang="fa-IR" sz="3000" dirty="0" smtClean="0">
                <a:cs typeface="B Mitra" pitchFamily="2" charset="-78"/>
              </a:rPr>
              <a:t>امروزه ایدز یک بیماری مزمن در نظر گرفته می شود</a:t>
            </a:r>
          </a:p>
          <a:p>
            <a:pPr algn="just"/>
            <a:r>
              <a:rPr lang="fa-IR" sz="3000" dirty="0" smtClean="0">
                <a:cs typeface="B Mitra" pitchFamily="2" charset="-78"/>
              </a:rPr>
              <a:t> با  </a:t>
            </a:r>
            <a:r>
              <a:rPr lang="fa-IR" sz="3000" b="1" dirty="0" smtClean="0">
                <a:solidFill>
                  <a:srgbClr val="C00000"/>
                </a:solidFill>
                <a:cs typeface="B Mitra" pitchFamily="2" charset="-78"/>
              </a:rPr>
              <a:t>تشخيص به موقع</a:t>
            </a:r>
            <a:r>
              <a:rPr lang="fa-IR" sz="3000" dirty="0" smtClean="0">
                <a:cs typeface="B Mitra" pitchFamily="2" charset="-78"/>
              </a:rPr>
              <a:t>،  </a:t>
            </a:r>
            <a:r>
              <a:rPr lang="fa-IR" sz="3000" b="1" dirty="0" smtClean="0">
                <a:solidFill>
                  <a:srgbClr val="00B050"/>
                </a:solidFill>
                <a:cs typeface="B Mitra" pitchFamily="2" charset="-78"/>
              </a:rPr>
              <a:t>مراقبت و درمان  به موقع و مناسب </a:t>
            </a:r>
            <a:r>
              <a:rPr lang="fa-IR" sz="3000" dirty="0" smtClean="0">
                <a:cs typeface="B Mitra" pitchFamily="2" charset="-78"/>
              </a:rPr>
              <a:t>و </a:t>
            </a:r>
            <a:r>
              <a:rPr lang="fa-IR" sz="3000" b="1" dirty="0" smtClean="0">
                <a:solidFill>
                  <a:srgbClr val="C00000"/>
                </a:solidFill>
                <a:cs typeface="B Mitra" pitchFamily="2" charset="-78"/>
              </a:rPr>
              <a:t>پايبندي به درمان </a:t>
            </a:r>
            <a:r>
              <a:rPr lang="fa-IR" sz="3000" dirty="0" smtClean="0">
                <a:cs typeface="B Mitra" pitchFamily="2" charset="-78"/>
              </a:rPr>
              <a:t>مبتلايان ، طول عمر و کیفیت زندگی مبتلایان افزایش می یابد( </a:t>
            </a:r>
            <a:r>
              <a:rPr lang="en-US" sz="3000" dirty="0" smtClean="0">
                <a:cs typeface="B Mitra" pitchFamily="2" charset="-78"/>
              </a:rPr>
              <a:t>F</a:t>
            </a:r>
            <a:r>
              <a:rPr lang="fa-IR" sz="3000" dirty="0" smtClean="0">
                <a:cs typeface="B Mitra" pitchFamily="2" charset="-78"/>
              </a:rPr>
              <a:t>= 88 سال و </a:t>
            </a:r>
            <a:r>
              <a:rPr lang="en-US" sz="3000" dirty="0" smtClean="0">
                <a:cs typeface="B Mitra" pitchFamily="2" charset="-78"/>
              </a:rPr>
              <a:t>M</a:t>
            </a:r>
            <a:r>
              <a:rPr lang="fa-IR" sz="3000" dirty="0" smtClean="0">
                <a:cs typeface="B Mitra" pitchFamily="2" charset="-78"/>
              </a:rPr>
              <a:t>= 82 سال)</a:t>
            </a:r>
          </a:p>
          <a:p>
            <a:pPr algn="just"/>
            <a:endParaRPr lang="fa-IR" sz="3000" b="1" dirty="0" smtClean="0">
              <a:solidFill>
                <a:srgbClr val="0070C0"/>
              </a:solidFill>
              <a:cs typeface="B Mitra" pitchFamily="2" charset="-78"/>
            </a:endParaRPr>
          </a:p>
          <a:p>
            <a:pPr algn="just"/>
            <a:r>
              <a:rPr lang="fa-IR" sz="3000" b="1" dirty="0" smtClean="0">
                <a:solidFill>
                  <a:srgbClr val="0070C0"/>
                </a:solidFill>
                <a:cs typeface="B Mitra" pitchFamily="2" charset="-78"/>
              </a:rPr>
              <a:t>اما در كشورهاي با در آمد كم و متوسط؟</a:t>
            </a:r>
          </a:p>
          <a:p>
            <a:pPr algn="just">
              <a:buNone/>
            </a:pPr>
            <a:r>
              <a:rPr lang="fa-IR" sz="3000" dirty="0" smtClean="0">
                <a:solidFill>
                  <a:srgbClr val="FF0000"/>
                </a:solidFill>
                <a:cs typeface="B Mitra" pitchFamily="2" charset="-78"/>
              </a:rPr>
              <a:t>در بهترين حالت تنها 2 نفر از هر 5 بيماري كه نياز به درمان دارد به آن دسترسي دارد.</a:t>
            </a:r>
            <a:endParaRPr lang="en-US" sz="3000" dirty="0">
              <a:solidFill>
                <a:srgbClr val="FF0000"/>
              </a:solidFill>
              <a:cs typeface="B Mitra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احتمال  ابتلا به </a:t>
            </a:r>
            <a:r>
              <a:rPr lang="en-US" sz="3600" b="1" dirty="0" smtClean="0">
                <a:solidFill>
                  <a:srgbClr val="FF0000"/>
                </a:solidFill>
                <a:cs typeface="B Nazanin" pitchFamily="2" charset="-78"/>
              </a:rPr>
              <a:t>HIV</a:t>
            </a: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 درگروه هاي پرخطر </a:t>
            </a:r>
            <a:endParaRPr lang="fa-IR" sz="3600" b="1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fontAlgn="t"/>
            <a:r>
              <a:rPr lang="fa-IR" dirty="0" smtClean="0">
                <a:cs typeface="B Nazanin" pitchFamily="2" charset="-78"/>
              </a:rPr>
              <a:t>درمردان همجنس گرا (</a:t>
            </a:r>
            <a:r>
              <a:rPr lang="en-US" dirty="0" smtClean="0">
                <a:cs typeface="B Nazanin" pitchFamily="2" charset="-78"/>
              </a:rPr>
              <a:t>gay</a:t>
            </a:r>
            <a:r>
              <a:rPr lang="fa-IR" dirty="0" smtClean="0">
                <a:cs typeface="B Nazanin" pitchFamily="2" charset="-78"/>
              </a:rPr>
              <a:t>) و مرداني كه با مردان ديگر ارتباط جنسي دارند(</a:t>
            </a:r>
            <a:r>
              <a:rPr lang="en-US" dirty="0" smtClean="0">
                <a:cs typeface="B Nazanin" pitchFamily="2" charset="-78"/>
              </a:rPr>
              <a:t>MSM</a:t>
            </a:r>
            <a:r>
              <a:rPr lang="fa-IR" dirty="0" smtClean="0">
                <a:cs typeface="B Nazanin" pitchFamily="2" charset="-78"/>
              </a:rPr>
              <a:t>)=  19 بار بيشتر از جمعيت عمومي</a:t>
            </a:r>
            <a:endParaRPr lang="en-US" dirty="0" smtClean="0">
              <a:cs typeface="B Nazanin" pitchFamily="2" charset="-78"/>
            </a:endParaRPr>
          </a:p>
          <a:p>
            <a:pPr lvl="0" fontAlgn="t"/>
            <a:r>
              <a:rPr lang="fa-IR" dirty="0" smtClean="0">
                <a:cs typeface="B Nazanin" pitchFamily="2" charset="-78"/>
              </a:rPr>
              <a:t>در بين افراد تن فروش (</a:t>
            </a:r>
            <a:r>
              <a:rPr lang="en-US" dirty="0" smtClean="0">
                <a:cs typeface="B Nazanin" pitchFamily="2" charset="-78"/>
              </a:rPr>
              <a:t>Sex workers</a:t>
            </a:r>
            <a:r>
              <a:rPr lang="fa-IR" dirty="0" smtClean="0">
                <a:cs typeface="B Nazanin" pitchFamily="2" charset="-78"/>
              </a:rPr>
              <a:t> )= 12 بار بيشتر</a:t>
            </a:r>
            <a:endParaRPr lang="en-US" dirty="0" smtClean="0">
              <a:cs typeface="B Nazanin" pitchFamily="2" charset="-78"/>
            </a:endParaRPr>
          </a:p>
          <a:p>
            <a:pPr lvl="0" fontAlgn="t"/>
            <a:r>
              <a:rPr lang="fa-IR" dirty="0" smtClean="0">
                <a:cs typeface="B Nazanin" pitchFamily="2" charset="-78"/>
              </a:rPr>
              <a:t> در زنان ترا جنسيتي (</a:t>
            </a:r>
            <a:r>
              <a:rPr lang="en-US" dirty="0" smtClean="0">
                <a:cs typeface="B Nazanin" pitchFamily="2" charset="-78"/>
              </a:rPr>
              <a:t>Transgender</a:t>
            </a:r>
            <a:r>
              <a:rPr lang="fa-IR" dirty="0" smtClean="0">
                <a:cs typeface="B Nazanin" pitchFamily="2" charset="-78"/>
              </a:rPr>
              <a:t>)= 49 بار بيشتر از ساير بالغين در سنين باروري</a:t>
            </a:r>
            <a:endParaRPr lang="en-US" dirty="0" smtClean="0">
              <a:cs typeface="B Nazanin" pitchFamily="2" charset="-78"/>
            </a:endParaRPr>
          </a:p>
          <a:p>
            <a:pPr lvl="0" fontAlgn="t"/>
            <a:r>
              <a:rPr lang="fa-IR" dirty="0" smtClean="0">
                <a:cs typeface="B Nazanin" pitchFamily="2" charset="-78"/>
              </a:rPr>
              <a:t>شيوع اچ‌آي‌وي در تزريق كنندگان مواد( </a:t>
            </a:r>
            <a:r>
              <a:rPr lang="en-US" dirty="0" smtClean="0">
                <a:cs typeface="B Nazanin" pitchFamily="2" charset="-78"/>
              </a:rPr>
              <a:t>IDU</a:t>
            </a:r>
            <a:r>
              <a:rPr lang="fa-IR" dirty="0" smtClean="0">
                <a:cs typeface="B Nazanin" pitchFamily="2" charset="-78"/>
              </a:rPr>
              <a:t>)=  28 بار بيشتر از جمعيت عمومي</a:t>
            </a:r>
          </a:p>
          <a:p>
            <a:pPr lvl="0" fontAlgn="t"/>
            <a:r>
              <a:rPr lang="fa-IR" dirty="0" smtClean="0">
                <a:cs typeface="B Nazanin" pitchFamily="2" charset="-78"/>
              </a:rPr>
              <a:t>در معتادان تزريقي كه به زندان مي روند تا 50 برابر مردم عادي جامعه است</a:t>
            </a:r>
            <a:endParaRPr lang="en-US" dirty="0" smtClean="0">
              <a:cs typeface="B Nazanin" pitchFamily="2" charset="-78"/>
            </a:endParaRPr>
          </a:p>
          <a:p>
            <a:endParaRPr lang="fa-I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راه‌هاي انتقال اچ‌آي‌وي- ايدز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>
            <a:normAutofit fontScale="92500"/>
          </a:bodyPr>
          <a:lstStyle/>
          <a:p>
            <a:pPr marL="342900" lvl="1" indent="-342900" algn="r" rtl="1">
              <a:buNone/>
            </a:pPr>
            <a:r>
              <a:rPr lang="fa-IR" sz="4100" dirty="0" smtClean="0">
                <a:solidFill>
                  <a:srgbClr val="C00000"/>
                </a:solidFill>
                <a:cs typeface="B Mitra" pitchFamily="2" charset="-78"/>
              </a:rPr>
              <a:t>تماس با خون آلوده</a:t>
            </a:r>
          </a:p>
          <a:p>
            <a:pPr marL="342900" lvl="1" indent="-342900" algn="r" rtl="1">
              <a:buFont typeface="Arial" pitchFamily="34" charset="0"/>
              <a:buChar char="•"/>
            </a:pPr>
            <a:r>
              <a:rPr lang="fa-IR" sz="3500" dirty="0" smtClean="0">
                <a:solidFill>
                  <a:srgbClr val="002060"/>
                </a:solidFill>
                <a:cs typeface="B Mitra" pitchFamily="2" charset="-78"/>
              </a:rPr>
              <a:t>اعتیاد تزریقی با وسایل تزریق مشترک( شایع ترین در ایران/دومین در جهان)... </a:t>
            </a:r>
            <a:r>
              <a:rPr lang="fa-IR" sz="3500" dirty="0" smtClean="0">
                <a:solidFill>
                  <a:srgbClr val="00B050"/>
                </a:solidFill>
                <a:cs typeface="B Mitra" pitchFamily="2" charset="-78"/>
              </a:rPr>
              <a:t>هپاتیت</a:t>
            </a:r>
            <a:r>
              <a:rPr lang="en-US" sz="3500" dirty="0" smtClean="0">
                <a:solidFill>
                  <a:srgbClr val="00B050"/>
                </a:solidFill>
                <a:cs typeface="B Mitra" pitchFamily="2" charset="-78"/>
              </a:rPr>
              <a:t>C</a:t>
            </a:r>
            <a:r>
              <a:rPr lang="fa-IR" sz="3500" dirty="0" smtClean="0">
                <a:solidFill>
                  <a:srgbClr val="00B050"/>
                </a:solidFill>
                <a:cs typeface="B Mitra" pitchFamily="2" charset="-78"/>
              </a:rPr>
              <a:t>  و</a:t>
            </a:r>
            <a:r>
              <a:rPr lang="en-US" sz="3500" dirty="0" smtClean="0">
                <a:solidFill>
                  <a:srgbClr val="00B050"/>
                </a:solidFill>
                <a:cs typeface="B Mitra" pitchFamily="2" charset="-78"/>
              </a:rPr>
              <a:t>  B </a:t>
            </a:r>
            <a:endParaRPr lang="fa-IR" sz="3500" dirty="0" smtClean="0">
              <a:solidFill>
                <a:srgbClr val="00B050"/>
              </a:solidFill>
              <a:cs typeface="B Mitra" pitchFamily="2" charset="-78"/>
            </a:endParaRPr>
          </a:p>
          <a:p>
            <a:pPr marL="342900" lvl="1" indent="-342900" algn="r" rtl="1">
              <a:buFont typeface="Arial" pitchFamily="34" charset="0"/>
              <a:buChar char="•"/>
            </a:pPr>
            <a:r>
              <a:rPr lang="fa-IR" sz="3500" dirty="0" smtClean="0">
                <a:solidFill>
                  <a:srgbClr val="002060"/>
                </a:solidFill>
                <a:cs typeface="B Mitra" pitchFamily="2" charset="-78"/>
              </a:rPr>
              <a:t>تزریق خون و فرآورده های خونی آلوده( </a:t>
            </a:r>
            <a:r>
              <a:rPr lang="fa-IR" sz="3500" dirty="0" smtClean="0">
                <a:solidFill>
                  <a:srgbClr val="00B050"/>
                </a:solidFill>
                <a:cs typeface="B Mitra" pitchFamily="2" charset="-78"/>
              </a:rPr>
              <a:t>مورد جدید نداریم)</a:t>
            </a:r>
          </a:p>
          <a:p>
            <a:pPr marL="342900" lvl="1" indent="-342900" algn="r" rtl="1">
              <a:buFont typeface="Arial" pitchFamily="34" charset="0"/>
              <a:buChar char="•"/>
            </a:pPr>
            <a:r>
              <a:rPr lang="fa-IR" sz="3500" dirty="0" smtClean="0">
                <a:solidFill>
                  <a:srgbClr val="002060"/>
                </a:solidFill>
                <a:cs typeface="B Mitra" pitchFamily="2" charset="-78"/>
              </a:rPr>
              <a:t>تماس‌های تصادفی</a:t>
            </a:r>
          </a:p>
          <a:p>
            <a:pPr marL="342900" lvl="1" indent="-342900" algn="r" rtl="1">
              <a:buFont typeface="Arial" pitchFamily="34" charset="0"/>
              <a:buChar char="•"/>
            </a:pPr>
            <a:r>
              <a:rPr lang="fa-IR" sz="3500" dirty="0" smtClean="0">
                <a:solidFill>
                  <a:srgbClr val="002060"/>
                </a:solidFill>
                <a:cs typeface="B Mitra" pitchFamily="2" charset="-78"/>
              </a:rPr>
              <a:t>استفاده مشترک از ابزار تیز و برنده در جریان خالکوبی و حجامت</a:t>
            </a:r>
          </a:p>
          <a:p>
            <a:pPr marL="342900" lvl="1" indent="-342900" algn="r" rtl="1">
              <a:buFont typeface="Arial" pitchFamily="34" charset="0"/>
              <a:buChar char="•"/>
            </a:pPr>
            <a:r>
              <a:rPr lang="fa-IR" sz="3500" dirty="0" smtClean="0">
                <a:solidFill>
                  <a:srgbClr val="002060"/>
                </a:solidFill>
                <a:cs typeface="B Mitra" pitchFamily="2" charset="-78"/>
              </a:rPr>
              <a:t> پیوند عضو آلوده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Yagut" panose="00000400000000000000" pitchFamily="2" charset="-78"/>
              </a:rPr>
              <a:t> تا پایان </a:t>
            </a:r>
            <a:r>
              <a:rPr lang="fa-IR" dirty="0">
                <a:cs typeface="B Yagut" panose="00000400000000000000" pitchFamily="2" charset="-78"/>
              </a:rPr>
              <a:t>سال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fa-IR" sz="2800" dirty="0" smtClean="0">
                <a:cs typeface="B Yagut" panose="00000400000000000000" pitchFamily="2" charset="-78"/>
              </a:rPr>
              <a:t>افریقای </a:t>
            </a:r>
            <a:r>
              <a:rPr lang="fa-IR" sz="2800" dirty="0">
                <a:cs typeface="B Yagut" panose="00000400000000000000" pitchFamily="2" charset="-78"/>
              </a:rPr>
              <a:t>زیر صحرا با </a:t>
            </a:r>
            <a:r>
              <a:rPr lang="fa-IR" sz="2800" dirty="0" smtClean="0">
                <a:cs typeface="B Yagut" panose="00000400000000000000" pitchFamily="2" charset="-78"/>
              </a:rPr>
              <a:t>25/6 </a:t>
            </a:r>
            <a:r>
              <a:rPr lang="fa-IR" sz="2800" dirty="0">
                <a:cs typeface="B Yagut" panose="00000400000000000000" pitchFamily="2" charset="-78"/>
              </a:rPr>
              <a:t>( بین </a:t>
            </a:r>
            <a:r>
              <a:rPr lang="fa-IR" sz="2800" dirty="0" smtClean="0">
                <a:cs typeface="B Yagut" panose="00000400000000000000" pitchFamily="2" charset="-78"/>
              </a:rPr>
              <a:t>28/5-23/1) </a:t>
            </a:r>
            <a:r>
              <a:rPr lang="fa-IR" sz="2800" dirty="0">
                <a:cs typeface="B Yagut" panose="00000400000000000000" pitchFamily="2" charset="-78"/>
              </a:rPr>
              <a:t>میلیون مبتلا، </a:t>
            </a:r>
            <a:r>
              <a:rPr lang="fa-IR" sz="2800" dirty="0" err="1">
                <a:cs typeface="B Yagut" panose="00000400000000000000" pitchFamily="2" charset="-78"/>
              </a:rPr>
              <a:t>آلوده‌ترین</a:t>
            </a:r>
            <a:r>
              <a:rPr lang="fa-IR" sz="2800" dirty="0">
                <a:cs typeface="B Yagut" panose="00000400000000000000" pitchFamily="2" charset="-78"/>
              </a:rPr>
              <a:t> منطقه در سال 2015 بوده است</a:t>
            </a:r>
            <a:r>
              <a:rPr lang="fa-IR" sz="2800" dirty="0" smtClean="0">
                <a:cs typeface="B Yagut" panose="00000400000000000000" pitchFamily="2" charset="-78"/>
              </a:rPr>
              <a:t>.</a:t>
            </a:r>
          </a:p>
          <a:p>
            <a:pPr lvl="0"/>
            <a:r>
              <a:rPr lang="fa-IR" sz="2800" dirty="0" smtClean="0">
                <a:cs typeface="B Yagut" panose="00000400000000000000" pitchFamily="2" charset="-78"/>
              </a:rPr>
              <a:t> </a:t>
            </a:r>
            <a:r>
              <a:rPr lang="fa-IR" sz="2800" dirty="0">
                <a:cs typeface="B Yagut" panose="00000400000000000000" pitchFamily="2" charset="-78"/>
              </a:rPr>
              <a:t>دو سوم موارد جدید ابتلای  به </a:t>
            </a:r>
            <a:r>
              <a:rPr lang="fa-IR" sz="2800" dirty="0" err="1">
                <a:cs typeface="B Yagut" panose="00000400000000000000" pitchFamily="2" charset="-78"/>
              </a:rPr>
              <a:t>اچ‌آی‌وی</a:t>
            </a:r>
            <a:r>
              <a:rPr lang="fa-IR" sz="2800" dirty="0">
                <a:cs typeface="B Yagut" panose="00000400000000000000" pitchFamily="2" charset="-78"/>
              </a:rPr>
              <a:t> در جهان از افریقای زیر صحرا </a:t>
            </a:r>
            <a:r>
              <a:rPr lang="fa-IR" sz="2800" dirty="0" smtClean="0">
                <a:cs typeface="B Yagut" panose="00000400000000000000" pitchFamily="2" charset="-78"/>
              </a:rPr>
              <a:t>گزارش </a:t>
            </a:r>
            <a:r>
              <a:rPr lang="fa-IR" sz="2800" dirty="0">
                <a:cs typeface="B Yagut" panose="00000400000000000000" pitchFamily="2" charset="-78"/>
              </a:rPr>
              <a:t>شده است. </a:t>
            </a:r>
            <a:endParaRPr lang="fa-IR" sz="2800" dirty="0" smtClean="0">
              <a:cs typeface="B Yagut" panose="00000400000000000000" pitchFamily="2" charset="-78"/>
            </a:endParaRPr>
          </a:p>
          <a:p>
            <a:pPr lvl="0"/>
            <a:r>
              <a:rPr lang="fa-IR" sz="2800" dirty="0">
                <a:cs typeface="B Yagut" panose="00000400000000000000" pitchFamily="2" charset="-78"/>
              </a:rPr>
              <a:t>برآورد </a:t>
            </a:r>
            <a:r>
              <a:rPr lang="fa-IR" sz="2800" dirty="0" err="1">
                <a:cs typeface="B Yagut" panose="00000400000000000000" pitchFamily="2" charset="-78"/>
              </a:rPr>
              <a:t>می‌شود</a:t>
            </a:r>
            <a:r>
              <a:rPr lang="fa-IR" sz="2800" dirty="0">
                <a:cs typeface="B Yagut" panose="00000400000000000000" pitchFamily="2" charset="-78"/>
              </a:rPr>
              <a:t> که تنها حدود </a:t>
            </a:r>
            <a:r>
              <a:rPr lang="fa-IR" sz="2800" dirty="0">
                <a:solidFill>
                  <a:srgbClr val="C00000"/>
                </a:solidFill>
                <a:cs typeface="B Yagut" panose="00000400000000000000" pitchFamily="2" charset="-78"/>
              </a:rPr>
              <a:t>54 درصد </a:t>
            </a:r>
            <a:r>
              <a:rPr lang="fa-IR" sz="2800" dirty="0">
                <a:cs typeface="B Yagut" panose="00000400000000000000" pitchFamily="2" charset="-78"/>
              </a:rPr>
              <a:t>افراد مبتلا به </a:t>
            </a:r>
            <a:r>
              <a:rPr lang="fa-IR" sz="2800" dirty="0" err="1">
                <a:cs typeface="B Yagut" panose="00000400000000000000" pitchFamily="2" charset="-78"/>
              </a:rPr>
              <a:t>اچ‌آی‌وی</a:t>
            </a:r>
            <a:r>
              <a:rPr lang="fa-IR" sz="2800" dirty="0">
                <a:cs typeface="B Yagut" panose="00000400000000000000" pitchFamily="2" charset="-78"/>
              </a:rPr>
              <a:t> در دنیا، از ابتلای خود </a:t>
            </a:r>
            <a:r>
              <a:rPr lang="fa-IR" sz="2800" u="sng" dirty="0">
                <a:cs typeface="B Yagut" panose="00000400000000000000" pitchFamily="2" charset="-78"/>
              </a:rPr>
              <a:t>آگاهی دارند</a:t>
            </a:r>
            <a:r>
              <a:rPr lang="fa-IR" sz="2800" dirty="0">
                <a:cs typeface="B Yagut" panose="00000400000000000000" pitchFamily="2" charset="-78"/>
              </a:rPr>
              <a:t>.</a:t>
            </a:r>
          </a:p>
          <a:p>
            <a:endParaRPr lang="en-US" sz="2800" dirty="0">
              <a:cs typeface="B Yagut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17779177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راه‌هاي انتقال اچ‌آي‌وي- ايدز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534400" cy="4297363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>
                <a:cs typeface="B Koodak" pitchFamily="2" charset="-78"/>
              </a:rPr>
              <a:t>عوامل تاثیر گذار در انتقال  از سرنگ و سوزن مشترك:</a:t>
            </a:r>
          </a:p>
          <a:p>
            <a:pPr algn="r" rtl="1"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cs typeface="B Koodak" pitchFamily="2" charset="-78"/>
              </a:rPr>
              <a:t>دفعات استفاده از یک سوزن </a:t>
            </a:r>
          </a:p>
          <a:p>
            <a:pPr algn="r" rtl="1"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cs typeface="B Koodak" pitchFamily="2" charset="-78"/>
              </a:rPr>
              <a:t>دفعات تزریق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cs typeface="B Koodak" pitchFamily="2" charset="-78"/>
              </a:rPr>
              <a:t> تعداد افراد</a:t>
            </a:r>
            <a:r>
              <a:rPr lang="en-US" dirty="0" smtClean="0">
                <a:cs typeface="B Koodak" pitchFamily="2" charset="-78"/>
              </a:rPr>
              <a:t> </a:t>
            </a:r>
            <a:r>
              <a:rPr lang="fa-IR" dirty="0" smtClean="0">
                <a:cs typeface="B Koodak" pitchFamily="2" charset="-78"/>
              </a:rPr>
              <a:t>استفاده كننده  از یک ابزار مشترک  در تزریق</a:t>
            </a:r>
          </a:p>
          <a:p>
            <a:pPr algn="r" rtl="1"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cs typeface="B Koodak" pitchFamily="2" charset="-78"/>
              </a:rPr>
              <a:t> شیوع اچ آی وی در جامعه</a:t>
            </a:r>
            <a:endParaRPr lang="en-US" dirty="0">
              <a:cs typeface="B Koodak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راه‌هاي انتقال اچ‌آي‌وي- ايدز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 algn="r" rtl="1"/>
            <a:r>
              <a:rPr lang="fa-IR" dirty="0" smtClean="0">
                <a:cs typeface="B Koodak" pitchFamily="2" charset="-78"/>
              </a:rPr>
              <a:t>مدفوع، ترشحات بینی، خلط، عرق، اشک، ادرار، محتویات معده و بزاق قابلیت انتقال ویروس اچ آی وی را ندارند </a:t>
            </a:r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مگر این که حاوی خون قابل رویت باشند.</a:t>
            </a:r>
          </a:p>
          <a:p>
            <a:pPr algn="r" rtl="1"/>
            <a:r>
              <a:rPr lang="fa-IR" dirty="0" smtClean="0">
                <a:cs typeface="B Koodak" pitchFamily="2" charset="-78"/>
              </a:rPr>
              <a:t> احتمال انتقال ویروس در اهدای عضو وجود دارد و اهداکنندگان باید از این نظر بررسی شوند. </a:t>
            </a:r>
            <a:endParaRPr lang="en-US" dirty="0">
              <a:cs typeface="B Koodak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راه‌هاي انتقال اچ‌آي‌وي- ايدز</a:t>
            </a:r>
            <a:endParaRPr lang="en-US" dirty="0"/>
          </a:p>
        </p:txBody>
      </p:sp>
      <p:pic>
        <p:nvPicPr>
          <p:cNvPr id="6" name="Picture 2" descr="C:\Documents and Settings\fallahi-h\My Documents\My Pictures\imagesCAFBQRP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00240"/>
            <a:ext cx="3124200" cy="3714776"/>
          </a:xfrm>
          <a:prstGeom prst="rect">
            <a:avLst/>
          </a:prstGeom>
          <a:noFill/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81400" y="1600200"/>
            <a:ext cx="5105400" cy="4525963"/>
          </a:xfrm>
        </p:spPr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sz="3300" b="1" dirty="0" smtClean="0">
                <a:solidFill>
                  <a:srgbClr val="C00000"/>
                </a:solidFill>
                <a:cs typeface="B Koodak" pitchFamily="2" charset="-78"/>
              </a:rPr>
              <a:t>رفتار جنسي پرخطر و محافظت </a:t>
            </a:r>
            <a:r>
              <a:rPr lang="fa-IR" sz="3300" dirty="0" smtClean="0">
                <a:solidFill>
                  <a:srgbClr val="C00000"/>
                </a:solidFill>
                <a:cs typeface="B Koodak" pitchFamily="2" charset="-78"/>
              </a:rPr>
              <a:t>نشده </a:t>
            </a:r>
            <a:r>
              <a:rPr lang="fa-IR" sz="3300" dirty="0" smtClean="0">
                <a:cs typeface="B Koodak" pitchFamily="2" charset="-78"/>
              </a:rPr>
              <a:t>:</a:t>
            </a:r>
          </a:p>
          <a:p>
            <a:pPr marL="514350" indent="-514350" algn="r" rtl="1">
              <a:buBlip>
                <a:blip r:embed="rId3"/>
              </a:buBlip>
            </a:pPr>
            <a:r>
              <a:rPr lang="fa-IR" sz="3500" b="1" dirty="0" smtClean="0">
                <a:cs typeface="B Koodak" pitchFamily="2" charset="-78"/>
              </a:rPr>
              <a:t>شايع‌ترين الگوي انتقال اچ‌آي‌وي در جهان، انتقال از طريق رابطه جنسي محافظت نشده با فرد مبتلا است.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4B6E-CFBC-45B6-A893-7C3284E7230A}" type="slidenum">
              <a:rPr lang="fa-IR" smtClean="0"/>
              <a:pPr/>
              <a:t>22</a:t>
            </a:fld>
            <a:endParaRPr lang="fa-I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راه‌هاي انتقال اچ‌آي‌وي- ايدز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82000" cy="4754563"/>
          </a:xfrm>
        </p:spPr>
        <p:txBody>
          <a:bodyPr>
            <a:normAutofit/>
          </a:bodyPr>
          <a:lstStyle/>
          <a:p>
            <a:pPr marL="747713" lvl="1" indent="-347663" algn="r" rtl="1">
              <a:lnSpc>
                <a:spcPct val="90000"/>
              </a:lnSpc>
              <a:buClr>
                <a:srgbClr val="C00000"/>
              </a:buClr>
              <a:buFont typeface="Arial" charset="0"/>
              <a:buChar char="◄"/>
              <a:defRPr/>
            </a:pPr>
            <a:endParaRPr lang="fa-IR" sz="3600" b="1" dirty="0" smtClean="0">
              <a:cs typeface="B Koodak" pitchFamily="2" charset="-78"/>
            </a:endParaRPr>
          </a:p>
          <a:p>
            <a:pPr marL="747713" lvl="1" indent="-347663" algn="r" rtl="1">
              <a:lnSpc>
                <a:spcPct val="90000"/>
              </a:lnSpc>
              <a:buClr>
                <a:srgbClr val="C00000"/>
              </a:buClr>
              <a:buNone/>
              <a:defRPr/>
            </a:pPr>
            <a:r>
              <a:rPr lang="fa-IR" sz="3200" b="1" dirty="0" smtClean="0">
                <a:cs typeface="B Koodak" pitchFamily="2" charset="-78"/>
              </a:rPr>
              <a:t>عوامل موثر در افزایش خطر انتقال در یک تماس جنسی:</a:t>
            </a:r>
          </a:p>
          <a:p>
            <a:pPr marL="747713" lvl="1" indent="-347663" algn="r" rtl="1">
              <a:lnSpc>
                <a:spcPct val="90000"/>
              </a:lnSpc>
              <a:buClr>
                <a:srgbClr val="C00000"/>
              </a:buClr>
              <a:buFont typeface="Arial" charset="0"/>
              <a:buChar char="◄"/>
              <a:defRPr/>
            </a:pPr>
            <a:r>
              <a:rPr lang="fa-IR" sz="3200" b="1" dirty="0" smtClean="0">
                <a:cs typeface="B Koodak" pitchFamily="2" charset="-78"/>
              </a:rPr>
              <a:t>دفعات تماس و تعداد شرکای جنسی</a:t>
            </a:r>
          </a:p>
          <a:p>
            <a:pPr marL="747713" lvl="1" indent="-347663" algn="r" rtl="1">
              <a:lnSpc>
                <a:spcPct val="90000"/>
              </a:lnSpc>
              <a:buClr>
                <a:srgbClr val="C00000"/>
              </a:buClr>
              <a:buFont typeface="Arial" charset="0"/>
              <a:buChar char="◄"/>
              <a:defRPr/>
            </a:pPr>
            <a:r>
              <a:rPr lang="fa-IR" sz="3200" b="1" dirty="0" smtClean="0">
                <a:cs typeface="B Koodak" pitchFamily="2" charset="-78"/>
              </a:rPr>
              <a:t>مرحله بیماری در بدن </a:t>
            </a:r>
            <a:r>
              <a:rPr lang="fa-IR" sz="3200" b="1" smtClean="0">
                <a:cs typeface="B Koodak" pitchFamily="2" charset="-78"/>
              </a:rPr>
              <a:t>فرد آلوده( ابتدا/ فاز پيشرفته)</a:t>
            </a:r>
            <a:endParaRPr lang="fa-IR" sz="3200" b="1" dirty="0" smtClean="0">
              <a:cs typeface="B Koodak" pitchFamily="2" charset="-78"/>
            </a:endParaRPr>
          </a:p>
          <a:p>
            <a:pPr marL="747713" lvl="1" indent="-347663" algn="r" rtl="1">
              <a:lnSpc>
                <a:spcPct val="90000"/>
              </a:lnSpc>
              <a:buClr>
                <a:srgbClr val="C00000"/>
              </a:buClr>
              <a:buFont typeface="Arial" charset="0"/>
              <a:buChar char="◄"/>
              <a:defRPr/>
            </a:pPr>
            <a:r>
              <a:rPr lang="fa-IR" sz="3200" b="1" dirty="0" smtClean="0">
                <a:cs typeface="B Koodak" pitchFamily="2" charset="-78"/>
              </a:rPr>
              <a:t>محل آناتومیک تماس جنسی( مقعدي</a:t>
            </a:r>
            <a:r>
              <a:rPr lang="en-US" sz="3200" b="1" dirty="0" smtClean="0">
                <a:cs typeface="B Koodak" pitchFamily="2" charset="-78"/>
              </a:rPr>
              <a:t>&lt;</a:t>
            </a:r>
            <a:r>
              <a:rPr lang="fa-IR" sz="3200" b="1" dirty="0" smtClean="0">
                <a:cs typeface="B Koodak" pitchFamily="2" charset="-78"/>
              </a:rPr>
              <a:t> واژينال</a:t>
            </a:r>
            <a:r>
              <a:rPr lang="en-US" sz="3200" b="1" dirty="0" smtClean="0">
                <a:cs typeface="B Koodak" pitchFamily="2" charset="-78"/>
              </a:rPr>
              <a:t>&lt;</a:t>
            </a:r>
            <a:r>
              <a:rPr lang="fa-IR" sz="3200" b="1" dirty="0" smtClean="0">
                <a:cs typeface="B Koodak" pitchFamily="2" charset="-78"/>
              </a:rPr>
              <a:t> دهاني)</a:t>
            </a:r>
          </a:p>
          <a:p>
            <a:pPr marL="747713" lvl="1" indent="-347663" algn="r" rtl="1">
              <a:lnSpc>
                <a:spcPct val="90000"/>
              </a:lnSpc>
              <a:buClr>
                <a:srgbClr val="C00000"/>
              </a:buClr>
              <a:buFont typeface="Arial" charset="0"/>
              <a:buChar char="◄"/>
              <a:defRPr/>
            </a:pPr>
            <a:r>
              <a:rPr lang="fa-IR" sz="3200" b="1" dirty="0" smtClean="0">
                <a:cs typeface="B Koodak" pitchFamily="2" charset="-78"/>
              </a:rPr>
              <a:t>جنسیت( زنان</a:t>
            </a:r>
            <a:r>
              <a:rPr lang="en-US" sz="3200" b="1" dirty="0" smtClean="0">
                <a:cs typeface="B Koodak" pitchFamily="2" charset="-78"/>
              </a:rPr>
              <a:t>&lt; </a:t>
            </a:r>
            <a:r>
              <a:rPr lang="fa-IR" sz="3200" b="1" dirty="0" smtClean="0">
                <a:cs typeface="B Koodak" pitchFamily="2" charset="-78"/>
              </a:rPr>
              <a:t> مردان)</a:t>
            </a:r>
          </a:p>
          <a:p>
            <a:pPr marL="747713" lvl="1" indent="-347663" algn="r" rtl="1">
              <a:lnSpc>
                <a:spcPct val="90000"/>
              </a:lnSpc>
              <a:buClr>
                <a:srgbClr val="C00000"/>
              </a:buClr>
              <a:buFont typeface="Arial" charset="0"/>
              <a:buChar char="◄"/>
              <a:defRPr/>
            </a:pPr>
            <a:r>
              <a:rPr lang="fa-IR" sz="3200" b="1" dirty="0" smtClean="0">
                <a:cs typeface="B Koodak" pitchFamily="2" charset="-78"/>
              </a:rPr>
              <a:t>سالم نبودن مخاط در حین تماس( بيماري هاي آميزشي/ عادت ماهانه)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10000"/>
          </a:bodyPr>
          <a:lstStyle/>
          <a:p>
            <a:pPr algn="r" rtl="1">
              <a:buBlip>
                <a:blip r:embed="rId2"/>
              </a:buBlip>
            </a:pPr>
            <a:r>
              <a:rPr lang="fa-IR" sz="3600" dirty="0" smtClean="0">
                <a:cs typeface="B Koodak" pitchFamily="2" charset="-78"/>
              </a:rPr>
              <a:t>از روي</a:t>
            </a:r>
            <a:r>
              <a:rPr lang="fa-IR" sz="3600" dirty="0" smtClean="0">
                <a:solidFill>
                  <a:srgbClr val="00B050"/>
                </a:solidFill>
                <a:cs typeface="B Koodak" pitchFamily="2" charset="-78"/>
              </a:rPr>
              <a:t> ظاهر </a:t>
            </a:r>
            <a:r>
              <a:rPr lang="fa-IR" sz="3600" dirty="0" smtClean="0">
                <a:cs typeface="B Koodak" pitchFamily="2" charset="-78"/>
              </a:rPr>
              <a:t>افراد معلوم نمي شود كه مبتلا به اچ‌آي‌وي هستند</a:t>
            </a:r>
          </a:p>
          <a:p>
            <a:pPr algn="r" rtl="1">
              <a:buBlip>
                <a:blip r:embed="rId2"/>
              </a:buBlip>
            </a:pPr>
            <a:r>
              <a:rPr lang="fa-IR" sz="3600" dirty="0" smtClean="0">
                <a:solidFill>
                  <a:srgbClr val="00B050"/>
                </a:solidFill>
                <a:cs typeface="B Koodak" pitchFamily="2" charset="-78"/>
              </a:rPr>
              <a:t>حتي با يك بار </a:t>
            </a:r>
            <a:r>
              <a:rPr lang="fa-IR" sz="3600" dirty="0" smtClean="0">
                <a:cs typeface="B Koodak" pitchFamily="2" charset="-78"/>
              </a:rPr>
              <a:t>ارتباط جنسي محافظت نشده  هم احتمال انتقال اچ‌آي‌وي وجود دارد</a:t>
            </a:r>
          </a:p>
          <a:p>
            <a:pPr algn="r" rtl="1">
              <a:buBlip>
                <a:blip r:embed="rId2"/>
              </a:buBlip>
            </a:pPr>
            <a:r>
              <a:rPr lang="fa-IR" sz="3600" dirty="0" smtClean="0">
                <a:cs typeface="B Koodak" pitchFamily="2" charset="-78"/>
              </a:rPr>
              <a:t> در </a:t>
            </a:r>
            <a:r>
              <a:rPr lang="fa-IR" sz="3600" dirty="0" smtClean="0">
                <a:solidFill>
                  <a:srgbClr val="00B050"/>
                </a:solidFill>
                <a:cs typeface="B Koodak" pitchFamily="2" charset="-78"/>
              </a:rPr>
              <a:t>هرنوع ارتباط جنسي </a:t>
            </a:r>
            <a:r>
              <a:rPr lang="fa-IR" sz="3600" dirty="0" smtClean="0">
                <a:cs typeface="B Koodak" pitchFamily="2" charset="-78"/>
              </a:rPr>
              <a:t>با فرد مبتلا، ويروس اچ‌آي‌وي مي‌تواند منتقل شود</a:t>
            </a:r>
          </a:p>
          <a:p>
            <a:pPr>
              <a:buBlip>
                <a:blip r:embed="rId2"/>
              </a:buBlip>
            </a:pPr>
            <a:r>
              <a:rPr lang="fa-IR" sz="3600" dirty="0" smtClean="0">
                <a:cs typeface="B Koodak" pitchFamily="2" charset="-78"/>
              </a:rPr>
              <a:t>احتمال انتقال ويروس از زن مبتلا به مرد، از مرد مبتلا به زن، از مرد مبتلا به مرد و درموارد نادری از زن مبتلا به زن، نیز اتفاق می افتد</a:t>
            </a:r>
          </a:p>
          <a:p>
            <a:pPr algn="r" rtl="1">
              <a:buBlip>
                <a:blip r:embed="rId2"/>
              </a:buBlip>
            </a:pPr>
            <a:endParaRPr lang="fa-IR" sz="3600" dirty="0" smtClean="0">
              <a:cs typeface="B Koodak" pitchFamily="2" charset="-78"/>
            </a:endParaRPr>
          </a:p>
          <a:p>
            <a:pPr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4B6E-CFBC-45B6-A893-7C3284E7230A}" type="slidenum">
              <a:rPr lang="fa-IR" smtClean="0"/>
              <a:pPr/>
              <a:t>24</a:t>
            </a:fld>
            <a:endParaRPr lang="fa-I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راه‌هاي انتقال اچ‌آي‌وي- ايدز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 lnSpcReduction="10000"/>
          </a:bodyPr>
          <a:lstStyle/>
          <a:p>
            <a:pPr algn="r" rtl="1">
              <a:buNone/>
            </a:pPr>
            <a:r>
              <a:rPr lang="fa-IR" sz="3600" dirty="0" smtClean="0">
                <a:cs typeface="B Koodak" pitchFamily="2" charset="-78"/>
              </a:rPr>
              <a:t>   مصرف </a:t>
            </a:r>
            <a:r>
              <a:rPr lang="fa-IR" sz="3600" dirty="0" smtClean="0">
                <a:solidFill>
                  <a:srgbClr val="C00000"/>
                </a:solidFill>
                <a:cs typeface="B Koodak" pitchFamily="2" charset="-78"/>
              </a:rPr>
              <a:t>مواد مخدر</a:t>
            </a:r>
            <a:r>
              <a:rPr lang="fa-IR" sz="3600" dirty="0" smtClean="0">
                <a:cs typeface="B Koodak" pitchFamily="2" charset="-78"/>
              </a:rPr>
              <a:t>، </a:t>
            </a:r>
            <a:r>
              <a:rPr lang="fa-IR" sz="3600" dirty="0" smtClean="0">
                <a:solidFill>
                  <a:srgbClr val="0070C0"/>
                </a:solidFill>
                <a:cs typeface="B Koodak" pitchFamily="2" charset="-78"/>
              </a:rPr>
              <a:t>الکل</a:t>
            </a:r>
            <a:r>
              <a:rPr lang="fa-IR" sz="3600" dirty="0" smtClean="0">
                <a:cs typeface="B Koodak" pitchFamily="2" charset="-78"/>
              </a:rPr>
              <a:t>، مواد محرك و روان‌گردان از جمله </a:t>
            </a:r>
            <a:r>
              <a:rPr lang="fa-IR" sz="3600" dirty="0" smtClean="0">
                <a:solidFill>
                  <a:srgbClr val="7030A0"/>
                </a:solidFill>
                <a:cs typeface="B Koodak" pitchFamily="2" charset="-78"/>
              </a:rPr>
              <a:t>شيشه</a:t>
            </a:r>
            <a:r>
              <a:rPr lang="fa-IR" sz="3600" dirty="0" smtClean="0">
                <a:cs typeface="B Koodak" pitchFamily="2" charset="-78"/>
              </a:rPr>
              <a:t> و </a:t>
            </a:r>
            <a:r>
              <a:rPr lang="fa-IR" sz="3600" dirty="0" smtClean="0">
                <a:solidFill>
                  <a:srgbClr val="00B050"/>
                </a:solidFill>
                <a:cs typeface="B Koodak" pitchFamily="2" charset="-78"/>
              </a:rPr>
              <a:t>اكستاسي</a:t>
            </a:r>
            <a:r>
              <a:rPr lang="fa-IR" sz="3600" dirty="0" smtClean="0">
                <a:cs typeface="B Koodak" pitchFamily="2" charset="-78"/>
              </a:rPr>
              <a:t> بر روي قدرت تصمیم‌گیری فرد تاثير گذاشته و فرد در مقايسه با زماني كه هوشيار است تصميم هاي متفاوتي خواهد گرفت.</a:t>
            </a:r>
          </a:p>
          <a:p>
            <a:pPr algn="r" rtl="1">
              <a:buNone/>
            </a:pPr>
            <a:r>
              <a:rPr lang="fa-IR" sz="3600" dirty="0" smtClean="0">
                <a:cs typeface="B Koodak" pitchFamily="2" charset="-78"/>
              </a:rPr>
              <a:t>   در اين زمان احتمال رابطه جنسی محافظت نشده بيشتر خواهد بود.</a:t>
            </a:r>
          </a:p>
          <a:p>
            <a:pPr>
              <a:buBlip>
                <a:blip r:embed="rId2"/>
              </a:buBlip>
            </a:pPr>
            <a:endParaRPr lang="fa-IR" dirty="0" smtClean="0">
              <a:cs typeface="B Koodak" pitchFamily="2" charset="-78"/>
            </a:endParaRPr>
          </a:p>
          <a:p>
            <a:pPr>
              <a:buBlip>
                <a:blip r:embed="rId2"/>
              </a:buBlip>
            </a:pPr>
            <a:endParaRPr lang="en-US" dirty="0" smtClean="0">
              <a:cs typeface="B Koodak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4B6E-CFBC-45B6-A893-7C3284E7230A}" type="slidenum">
              <a:rPr lang="fa-IR" smtClean="0"/>
              <a:pPr/>
              <a:t>25</a:t>
            </a:fld>
            <a:endParaRPr lang="fa-I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راه‌هاي انتقال اچ‌آي‌وي- ايدز</a:t>
            </a:r>
            <a:endParaRPr lang="en-US" dirty="0"/>
          </a:p>
        </p:txBody>
      </p:sp>
      <p:pic>
        <p:nvPicPr>
          <p:cNvPr id="6" name="Content Placeholder 5" descr="C:\Documents and Settings\fallahi-h\My Documents\My Pictures\imagesCAMWY09W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09800"/>
            <a:ext cx="3314700" cy="3581400"/>
          </a:xfrm>
          <a:prstGeom prst="rect">
            <a:avLst/>
          </a:prstGeom>
          <a:noFill/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0" y="2209800"/>
            <a:ext cx="4495800" cy="4068763"/>
          </a:xfrm>
        </p:spPr>
        <p:txBody>
          <a:bodyPr>
            <a:normAutofit fontScale="92500" lnSpcReduction="10000"/>
          </a:bodyPr>
          <a:lstStyle/>
          <a:p>
            <a:pPr algn="r" rtl="1">
              <a:buNone/>
            </a:pPr>
            <a:r>
              <a:rPr lang="fa-IR" dirty="0" smtClean="0"/>
              <a:t> </a:t>
            </a:r>
            <a:r>
              <a:rPr lang="fa-IR" sz="3200" dirty="0" smtClean="0">
                <a:solidFill>
                  <a:srgbClr val="C00000"/>
                </a:solidFill>
                <a:cs typeface="B Koodak" pitchFamily="2" charset="-78"/>
              </a:rPr>
              <a:t>انتقال اچ‌آي‌وي از مادر مبتلا به فرزند( انتقال عمودی):</a:t>
            </a:r>
          </a:p>
          <a:p>
            <a:pPr algn="r" rtl="1">
              <a:buBlip>
                <a:blip r:embed="rId3"/>
              </a:buBlip>
            </a:pPr>
            <a:r>
              <a:rPr lang="fa-IR" dirty="0" smtClean="0">
                <a:cs typeface="B Koodak" pitchFamily="2" charset="-78"/>
              </a:rPr>
              <a:t> </a:t>
            </a:r>
            <a:r>
              <a:rPr lang="fa-IR" sz="3200" dirty="0" smtClean="0">
                <a:cs typeface="B Koodak" pitchFamily="2" charset="-78"/>
              </a:rPr>
              <a:t>دوران بارداري </a:t>
            </a:r>
          </a:p>
          <a:p>
            <a:pPr algn="r" rtl="1">
              <a:buBlip>
                <a:blip r:embed="rId3"/>
              </a:buBlip>
            </a:pPr>
            <a:r>
              <a:rPr lang="fa-IR" sz="3200" dirty="0" smtClean="0">
                <a:cs typeface="B Koodak" pitchFamily="2" charset="-78"/>
              </a:rPr>
              <a:t> هنگام زايمان</a:t>
            </a:r>
          </a:p>
          <a:p>
            <a:pPr algn="r" rtl="1">
              <a:buBlip>
                <a:blip r:embed="rId3"/>
              </a:buBlip>
            </a:pPr>
            <a:r>
              <a:rPr lang="fa-IR" sz="3200" dirty="0" smtClean="0">
                <a:cs typeface="B Koodak" pitchFamily="2" charset="-78"/>
              </a:rPr>
              <a:t>شیردهی</a:t>
            </a:r>
          </a:p>
          <a:p>
            <a:pPr>
              <a:buNone/>
            </a:pPr>
            <a:r>
              <a:rPr lang="fa-IR" sz="3200" dirty="0" smtClean="0">
                <a:solidFill>
                  <a:srgbClr val="00B050"/>
                </a:solidFill>
                <a:cs typeface="B Koodak" pitchFamily="2" charset="-78"/>
              </a:rPr>
              <a:t>   (بيش از 90 درصد تمام موارد انتقال در طي دو ماه آخر بارداري اتفاق مي افتد)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4B6E-CFBC-45B6-A893-7C3284E7230A}" type="slidenum">
              <a:rPr lang="fa-IR" smtClean="0"/>
              <a:pPr/>
              <a:t>26</a:t>
            </a:fld>
            <a:endParaRPr lang="fa-I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راه‌هاي انتقال اچ‌آي‌وي- ايدز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buNone/>
            </a:pPr>
            <a:r>
              <a:rPr lang="fa-IR" dirty="0" smtClean="0">
                <a:cs typeface="B Koodak" pitchFamily="2" charset="-78"/>
              </a:rPr>
              <a:t>موارد زیر با افزایش انتقال ویروس از مادر مبتلا به فرزند همراه است: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مادرانی که بار ویروسی بالاتری دارند (در مرحله عفونت حاد ، یا در مرحله پیشرفته بیماری)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زایمان زودرس،  تاخیر در زایمان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سن بالای مادر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 کمبود ویتامین </a:t>
            </a:r>
            <a:r>
              <a:rPr lang="en-US" dirty="0" smtClean="0">
                <a:cs typeface="B Koodak" pitchFamily="2" charset="-78"/>
              </a:rPr>
              <a:t>A</a:t>
            </a:r>
            <a:r>
              <a:rPr lang="fa-IR" dirty="0" smtClean="0">
                <a:cs typeface="B Koodak" pitchFamily="2" charset="-78"/>
              </a:rPr>
              <a:t> در مادر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 استعمال دخانیات و سایر مواد مخدر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کوریو آمنیونیت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85800" y="1295400"/>
          <a:ext cx="7391400" cy="4267207"/>
        </p:xfrm>
        <a:graphic>
          <a:graphicData uri="http://schemas.openxmlformats.org/drawingml/2006/table">
            <a:tbl>
              <a:tblPr/>
              <a:tblGrid>
                <a:gridCol w="3048000"/>
                <a:gridCol w="4343400"/>
              </a:tblGrid>
              <a:tr h="49840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خطر انتقال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راه مواجهه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38234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5</a:t>
                      </a:r>
                      <a:r>
                        <a:rPr lang="en-US" sz="2400" b="1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92%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انتقال خون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4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  <a:tabLst>
                          <a:tab pos="1047115" algn="l"/>
                          <a:tab pos="1350645" algn="ctr"/>
                        </a:tabLs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67</a:t>
                      </a:r>
                      <a:r>
                        <a:rPr lang="en-US" sz="2400" b="1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اشتراک سوزن در مصرف تزریقی مواد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4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3</a:t>
                      </a:r>
                      <a:r>
                        <a:rPr lang="ar-SA" sz="2400" b="1">
                          <a:latin typeface="Times New Roman"/>
                          <a:ea typeface="Times New Roman"/>
                          <a:cs typeface="Tiepolo"/>
                        </a:rPr>
                        <a:t> </a:t>
                      </a:r>
                      <a:r>
                        <a:rPr lang="ar-SA" sz="2400" b="1">
                          <a:latin typeface="Times New Roman"/>
                          <a:ea typeface="Times New Roman"/>
                          <a:cs typeface="Arial"/>
                        </a:rPr>
                        <a:t>–</a:t>
                      </a:r>
                      <a:r>
                        <a:rPr lang="ar-SA" sz="2400" b="1">
                          <a:latin typeface="Times New Roman"/>
                          <a:ea typeface="Times New Roman"/>
                          <a:cs typeface="Tiepolo"/>
                        </a:rPr>
                        <a:t> 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0.5%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مفعول آمیزش مقعدی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4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3</a:t>
                      </a:r>
                      <a:r>
                        <a:rPr lang="en-US" sz="2400" b="1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فرورفتن سوزن در پوست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2</a:t>
                      </a:r>
                      <a:r>
                        <a:rPr lang="en-US" sz="2400" b="1" dirty="0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0-1</a:t>
                      </a:r>
                      <a:r>
                        <a:rPr lang="en-US" sz="2400" b="1" dirty="0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مفعول آمیزش واژنی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4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06</a:t>
                      </a:r>
                      <a:r>
                        <a:rPr lang="en-US" sz="2400" b="1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فاعل آمیزش مقعدی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0.08%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فاعل آمیزش واژنی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4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0.2</a:t>
                      </a:r>
                      <a:r>
                        <a:rPr lang="ar-SA" sz="2400" b="1" dirty="0">
                          <a:latin typeface="Times New Roman"/>
                          <a:ea typeface="Times New Roman"/>
                          <a:cs typeface="Tiepolo"/>
                        </a:rPr>
                        <a:t> </a:t>
                      </a:r>
                      <a:r>
                        <a:rPr lang="ar-SA" sz="2400" b="1" dirty="0">
                          <a:latin typeface="Times New Roman"/>
                          <a:ea typeface="Times New Roman"/>
                          <a:cs typeface="Arial"/>
                        </a:rPr>
                        <a:t>–</a:t>
                      </a:r>
                      <a:r>
                        <a:rPr lang="ar-SA" sz="2400" b="1" dirty="0">
                          <a:latin typeface="Times New Roman"/>
                          <a:ea typeface="Times New Roman"/>
                          <a:cs typeface="Tiepolo"/>
                        </a:rPr>
                        <a:t> </a:t>
                      </a: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0.05%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مفعول آمیزش دهانی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4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01</a:t>
                      </a:r>
                      <a:r>
                        <a:rPr lang="en-US" sz="2400" b="1" dirty="0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فاعل آمیزش دهانی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 هاي پيشگيري از انتقال بيماري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lnSpcReduction="10000"/>
          </a:bodyPr>
          <a:lstStyle/>
          <a:p>
            <a:pPr algn="r" rtl="1">
              <a:buNone/>
            </a:pPr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پيشگيري از انتقال بيماري  از طريق ابزار مشترك:</a:t>
            </a:r>
          </a:p>
          <a:p>
            <a:pPr lvl="1"/>
            <a:r>
              <a:rPr lang="fa-IR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پرهيز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 از مصرف مواد مخدر و يا محرك</a:t>
            </a:r>
          </a:p>
          <a:p>
            <a:pPr lvl="1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پرهيز از استفاده مشترك از وسايل تيز و برنده  </a:t>
            </a:r>
            <a:endParaRPr lang="fa-IR" b="1" dirty="0" smtClean="0">
              <a:solidFill>
                <a:schemeClr val="tx1">
                  <a:lumMod val="95000"/>
                  <a:lumOff val="5000"/>
                </a:schemeClr>
              </a:solidFill>
              <a:cs typeface="B Lotus" panose="00000400000000000000" pitchFamily="2" charset="-78"/>
            </a:endParaRPr>
          </a:p>
          <a:p>
            <a:pPr lvl="1"/>
            <a:r>
              <a:rPr lang="fa-IR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اجراي</a:t>
            </a: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 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برنامه درمان نگهدارنده متادون(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MMT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 )</a:t>
            </a:r>
          </a:p>
          <a:p>
            <a:pPr lvl="1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 شستشو و </a:t>
            </a:r>
            <a:r>
              <a:rPr lang="fa-IR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يا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 حرارت دادن </a:t>
            </a: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سوزن، 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خطر انتقال </a:t>
            </a:r>
            <a:r>
              <a:rPr lang="fa-IR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ويروس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 را </a:t>
            </a:r>
            <a:r>
              <a:rPr lang="fa-IR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كامل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 از </a:t>
            </a:r>
            <a:r>
              <a:rPr lang="fa-IR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بين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 </a:t>
            </a:r>
            <a:r>
              <a:rPr lang="fa-IR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نمي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 برد</a:t>
            </a:r>
          </a:p>
          <a:p>
            <a:pPr lvl="1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مشاوره و آزمایش </a:t>
            </a:r>
            <a:r>
              <a:rPr lang="fa-IR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اچ‌آی‌وی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B Lotus" panose="00000400000000000000" pitchFamily="2" charset="-78"/>
            </a:endParaRPr>
          </a:p>
          <a:p>
            <a:pPr lvl="1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مراقبت و درمان </a:t>
            </a:r>
            <a:r>
              <a:rPr lang="fa-IR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اچ‌آی‌وی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B Lotus" panose="00000400000000000000" pitchFamily="2" charset="-78"/>
            </a:endParaRPr>
          </a:p>
          <a:p>
            <a:pPr lvl="1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anose="00000400000000000000" pitchFamily="2" charset="-78"/>
              </a:rPr>
              <a:t>دسترسی به کاندوم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B Lotus" panose="00000400000000000000" pitchFamily="2" charset="-78"/>
            </a:endParaRPr>
          </a:p>
          <a:p>
            <a:pPr algn="r" rtl="1">
              <a:buBlip>
                <a:blip r:embed="rId2"/>
              </a:buBlip>
            </a:pPr>
            <a:endParaRPr lang="fa-IR" dirty="0" smtClean="0">
              <a:cs typeface="B Koodak" pitchFamily="2" charset="-78"/>
            </a:endParaRPr>
          </a:p>
          <a:p>
            <a:pPr algn="r" rtl="1">
              <a:buBlip>
                <a:blip r:embed="rId2"/>
              </a:buBlip>
            </a:pPr>
            <a:endParaRPr lang="fa-IR" dirty="0" smtClean="0">
              <a:cs typeface="B Koodak" pitchFamily="2" charset="-78"/>
            </a:endParaRPr>
          </a:p>
          <a:p>
            <a:pPr algn="r" rtl="1">
              <a:buBlip>
                <a:blip r:embed="rId2"/>
              </a:buBlip>
            </a:pPr>
            <a:endParaRPr lang="fa-IR" dirty="0" smtClean="0">
              <a:cs typeface="B Koodak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4B6E-CFBC-45B6-A893-7C3284E7230A}" type="slidenum">
              <a:rPr lang="fa-IR" smtClean="0"/>
              <a:pPr/>
              <a:t>29</a:t>
            </a:fld>
            <a:endParaRPr lang="fa-I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Yagut" panose="00000400000000000000" pitchFamily="2" charset="-78"/>
              </a:rPr>
              <a:t> تا پایان سال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5259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a-IR" dirty="0">
                <a:cs typeface="B Yagut" panose="00000400000000000000" pitchFamily="2" charset="-78"/>
              </a:rPr>
              <a:t>در فاصله </a:t>
            </a:r>
            <a:r>
              <a:rPr lang="fa-IR" dirty="0" err="1">
                <a:cs typeface="B Yagut" panose="00000400000000000000" pitchFamily="2" charset="-78"/>
              </a:rPr>
              <a:t>سال‌های</a:t>
            </a:r>
            <a:r>
              <a:rPr lang="fa-IR" dirty="0">
                <a:cs typeface="B Yagut" panose="00000400000000000000" pitchFamily="2" charset="-78"/>
              </a:rPr>
              <a:t> 2000 تا 2015 موارد جدید ابتلا به </a:t>
            </a:r>
            <a:r>
              <a:rPr lang="fa-IR" dirty="0" err="1">
                <a:cs typeface="B Yagut" panose="00000400000000000000" pitchFamily="2" charset="-78"/>
              </a:rPr>
              <a:t>اچ‌آی‌وی</a:t>
            </a:r>
            <a:r>
              <a:rPr lang="fa-IR" dirty="0">
                <a:cs typeface="B Yagut" panose="00000400000000000000" pitchFamily="2" charset="-78"/>
              </a:rPr>
              <a:t> 35 درصد و </a:t>
            </a:r>
            <a:r>
              <a:rPr lang="fa-IR" dirty="0" err="1">
                <a:cs typeface="B Yagut" panose="00000400000000000000" pitchFamily="2" charset="-78"/>
              </a:rPr>
              <a:t>مرگ‌های</a:t>
            </a:r>
            <a:r>
              <a:rPr lang="fa-IR" dirty="0">
                <a:cs typeface="B Yagut" panose="00000400000000000000" pitchFamily="2" charset="-78"/>
              </a:rPr>
              <a:t> مرتبط با ایدز 28 درصد کاهش  یافته </a:t>
            </a:r>
            <a:r>
              <a:rPr lang="fa-IR" dirty="0" smtClean="0">
                <a:cs typeface="B Yagut" panose="00000400000000000000" pitchFamily="2" charset="-78"/>
              </a:rPr>
              <a:t>است</a:t>
            </a:r>
          </a:p>
          <a:p>
            <a:pPr lvl="0"/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منطقه </a:t>
            </a:r>
            <a:r>
              <a:rPr lang="fa-IR" b="1" dirty="0" err="1">
                <a:solidFill>
                  <a:srgbClr val="00B050"/>
                </a:solidFill>
                <a:cs typeface="B Nazanin" panose="00000400000000000000" pitchFamily="2" charset="-78"/>
              </a:rPr>
              <a:t>مديترانه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rgbClr val="00B050"/>
                </a:solidFill>
                <a:cs typeface="B Nazanin" panose="00000400000000000000" pitchFamily="2" charset="-78"/>
              </a:rPr>
              <a:t>شرقي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 و شمال </a:t>
            </a:r>
            <a:r>
              <a:rPr lang="fa-IR" b="1" dirty="0" err="1">
                <a:solidFill>
                  <a:srgbClr val="00B050"/>
                </a:solidFill>
                <a:cs typeface="B Nazanin" panose="00000400000000000000" pitchFamily="2" charset="-78"/>
              </a:rPr>
              <a:t>افريقا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solidFill>
                  <a:srgbClr val="00B050"/>
                </a:solidFill>
                <a:cs typeface="B Nazanin" panose="00000400000000000000" pitchFamily="2" charset="-78"/>
              </a:rPr>
              <a:t>كه</a:t>
            </a: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solidFill>
                  <a:srgbClr val="00B050"/>
                </a:solidFill>
                <a:cs typeface="B Nazanin" panose="00000400000000000000" pitchFamily="2" charset="-78"/>
              </a:rPr>
              <a:t>ايران</a:t>
            </a: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 هم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 err="1">
                <a:solidFill>
                  <a:srgbClr val="00B050"/>
                </a:solidFill>
                <a:cs typeface="B Nazanin" panose="00000400000000000000" pitchFamily="2" charset="-78"/>
              </a:rPr>
              <a:t>اين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 منطقه </a:t>
            </a: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است مرگ </a:t>
            </a:r>
            <a:r>
              <a:rPr lang="fa-IR" b="1" dirty="0" err="1">
                <a:solidFill>
                  <a:srgbClr val="00B050"/>
                </a:solidFill>
                <a:cs typeface="B Nazanin" panose="00000400000000000000" pitchFamily="2" charset="-78"/>
              </a:rPr>
              <a:t>هاي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 فوق </a:t>
            </a:r>
            <a:r>
              <a:rPr lang="fa-IR" b="1" dirty="0" err="1" smtClean="0">
                <a:solidFill>
                  <a:srgbClr val="00B050"/>
                </a:solidFill>
                <a:cs typeface="B Nazanin" panose="00000400000000000000" pitchFamily="2" charset="-78"/>
              </a:rPr>
              <a:t>بيش</a:t>
            </a: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از 3 برابر </a:t>
            </a: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و موارد جدید ابتلا بیش از 20% افزایش داشته)</a:t>
            </a:r>
            <a:endParaRPr lang="fa-IR" dirty="0" smtClean="0">
              <a:solidFill>
                <a:srgbClr val="00B050"/>
              </a:solidFill>
              <a:cs typeface="B Yagut" panose="00000400000000000000" pitchFamily="2" charset="-78"/>
            </a:endParaRPr>
          </a:p>
          <a:p>
            <a:pPr lvl="0"/>
            <a:r>
              <a:rPr lang="fa-IR" dirty="0" smtClean="0">
                <a:cs typeface="B Yagut" panose="00000400000000000000" pitchFamily="2" charset="-78"/>
              </a:rPr>
              <a:t>در </a:t>
            </a:r>
            <a:r>
              <a:rPr lang="fa-IR" dirty="0">
                <a:cs typeface="B Yagut" panose="00000400000000000000" pitchFamily="2" charset="-78"/>
              </a:rPr>
              <a:t>جهان 17 میلیون نفر مبتلا به </a:t>
            </a:r>
            <a:r>
              <a:rPr lang="fa-IR" dirty="0" err="1">
                <a:cs typeface="B Yagut" panose="00000400000000000000" pitchFamily="2" charset="-78"/>
              </a:rPr>
              <a:t>اچ‌آی‌وی</a:t>
            </a:r>
            <a:r>
              <a:rPr lang="fa-IR" dirty="0">
                <a:cs typeface="B Yagut" panose="00000400000000000000" pitchFamily="2" charset="-78"/>
              </a:rPr>
              <a:t>، تحت درمان </a:t>
            </a:r>
            <a:r>
              <a:rPr lang="fa-IR" dirty="0" err="1">
                <a:cs typeface="B Yagut" panose="00000400000000000000" pitchFamily="2" charset="-78"/>
              </a:rPr>
              <a:t>ضدرترویروسی</a:t>
            </a:r>
            <a:r>
              <a:rPr lang="fa-IR" dirty="0">
                <a:cs typeface="B Yagut" panose="00000400000000000000" pitchFamily="2" charset="-78"/>
              </a:rPr>
              <a:t> قرار </a:t>
            </a:r>
            <a:r>
              <a:rPr lang="fa-IR" dirty="0" smtClean="0">
                <a:cs typeface="B Yagut" panose="00000400000000000000" pitchFamily="2" charset="-78"/>
              </a:rPr>
              <a:t>گرفتند.</a:t>
            </a:r>
          </a:p>
          <a:p>
            <a:pPr lvl="0"/>
            <a:r>
              <a:rPr lang="fa-IR" dirty="0" smtClean="0">
                <a:cs typeface="B Yagut" panose="00000400000000000000" pitchFamily="2" charset="-78"/>
              </a:rPr>
              <a:t>پوشش </a:t>
            </a:r>
            <a:r>
              <a:rPr lang="fa-IR" dirty="0">
                <a:cs typeface="B Yagut" panose="00000400000000000000" pitchFamily="2" charset="-78"/>
              </a:rPr>
              <a:t>جهانی درمان </a:t>
            </a:r>
            <a:r>
              <a:rPr lang="fa-IR" dirty="0" err="1">
                <a:cs typeface="B Yagut" panose="00000400000000000000" pitchFamily="2" charset="-78"/>
              </a:rPr>
              <a:t>ضدرترویروسی</a:t>
            </a:r>
            <a:r>
              <a:rPr lang="fa-IR" dirty="0">
                <a:cs typeface="B Yagut" panose="00000400000000000000" pitchFamily="2" charset="-78"/>
              </a:rPr>
              <a:t> 46 درصد( </a:t>
            </a:r>
            <a:r>
              <a:rPr lang="fa-IR" dirty="0" smtClean="0">
                <a:cs typeface="B Yagut" panose="00000400000000000000" pitchFamily="2" charset="-78"/>
              </a:rPr>
              <a:t>بین </a:t>
            </a:r>
            <a:r>
              <a:rPr lang="fa-IR" dirty="0">
                <a:cs typeface="B Yagut" panose="00000400000000000000" pitchFamily="2" charset="-78"/>
              </a:rPr>
              <a:t>50-43 درصد) بوده است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endParaRPr lang="fa-IR" dirty="0">
              <a:solidFill>
                <a:srgbClr val="00B050"/>
              </a:solidFill>
              <a:cs typeface="B Yagut" panose="00000400000000000000" pitchFamily="2" charset="-78"/>
            </a:endParaRPr>
          </a:p>
          <a:p>
            <a:pPr lvl="0"/>
            <a:endParaRPr lang="fa-IR" dirty="0" smtClean="0"/>
          </a:p>
          <a:p>
            <a:pPr lvl="0"/>
            <a:endParaRPr lang="fa-IR" dirty="0"/>
          </a:p>
          <a:p>
            <a:pPr lvl="0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34041951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 هاي پيشگيري از انتقال بيماري</a:t>
            </a:r>
            <a:endParaRPr lang="en-US" dirty="0"/>
          </a:p>
        </p:txBody>
      </p:sp>
      <p:pic>
        <p:nvPicPr>
          <p:cNvPr id="6" name="Picture 3" descr="C:\Documents and Settings\fallahi-h\My Documents\My Pictures\securedownload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54472"/>
            <a:ext cx="3124200" cy="3217418"/>
          </a:xfrm>
          <a:prstGeom prst="rect">
            <a:avLst/>
          </a:prstGeom>
          <a:noFill/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0" y="1600200"/>
            <a:ext cx="5867400" cy="4525963"/>
          </a:xfrm>
        </p:spPr>
        <p:txBody>
          <a:bodyPr>
            <a:normAutofit/>
          </a:bodyPr>
          <a:lstStyle/>
          <a:p>
            <a:pPr marL="514350" indent="-514350" algn="r" rtl="1">
              <a:buNone/>
            </a:pPr>
            <a:r>
              <a:rPr lang="fa-IR" sz="3200" dirty="0" smtClean="0">
                <a:solidFill>
                  <a:srgbClr val="C00000"/>
                </a:solidFill>
                <a:cs typeface="B Koodak" pitchFamily="2" charset="-78"/>
              </a:rPr>
              <a:t>پيشگيري از انتقال جنسي بيماري</a:t>
            </a:r>
            <a:endParaRPr lang="fa-IR" dirty="0" smtClean="0">
              <a:solidFill>
                <a:schemeClr val="tx2">
                  <a:lumMod val="60000"/>
                  <a:lumOff val="40000"/>
                </a:schemeClr>
              </a:solidFill>
              <a:cs typeface="B Koodak" pitchFamily="2" charset="-78"/>
            </a:endParaRPr>
          </a:p>
          <a:p>
            <a:pPr marL="514350" indent="-514350" algn="r" rtl="1">
              <a:buClr>
                <a:srgbClr val="C00000"/>
              </a:buClr>
              <a:buFont typeface="Wingdings" pitchFamily="2" charset="2"/>
              <a:buChar char="§"/>
            </a:pPr>
            <a:r>
              <a:rPr lang="fa-IR" dirty="0" smtClean="0">
                <a:cs typeface="B Koodak" pitchFamily="2" charset="-78"/>
              </a:rPr>
              <a:t>خويشتن داري در زمان تجرد(</a:t>
            </a:r>
            <a:r>
              <a:rPr lang="en-US" dirty="0" smtClean="0">
                <a:cs typeface="B Koodak" pitchFamily="2" charset="-78"/>
              </a:rPr>
              <a:t>A</a:t>
            </a:r>
            <a:r>
              <a:rPr lang="fa-IR" dirty="0" smtClean="0">
                <a:cs typeface="B Koodak" pitchFamily="2" charset="-78"/>
              </a:rPr>
              <a:t> )</a:t>
            </a:r>
          </a:p>
          <a:p>
            <a:pPr marL="514350" indent="-514350" algn="r" rtl="1">
              <a:buClr>
                <a:srgbClr val="C00000"/>
              </a:buClr>
              <a:buFont typeface="Wingdings" pitchFamily="2" charset="2"/>
              <a:buChar char="§"/>
            </a:pPr>
            <a:r>
              <a:rPr lang="fa-IR" dirty="0" smtClean="0">
                <a:cs typeface="B Koodak" pitchFamily="2" charset="-78"/>
              </a:rPr>
              <a:t>وفاداري به همسر و ارتباط جنسی در چارچوب روابط </a:t>
            </a:r>
            <a:r>
              <a:rPr lang="fa-IR" dirty="0" err="1" smtClean="0">
                <a:cs typeface="B Koodak" pitchFamily="2" charset="-78"/>
              </a:rPr>
              <a:t>صحيح</a:t>
            </a:r>
            <a:r>
              <a:rPr lang="fa-IR" dirty="0" smtClean="0">
                <a:cs typeface="B Koodak" pitchFamily="2" charset="-78"/>
              </a:rPr>
              <a:t> </a:t>
            </a:r>
            <a:r>
              <a:rPr lang="fa-IR" dirty="0" err="1" smtClean="0">
                <a:cs typeface="B Koodak" pitchFamily="2" charset="-78"/>
              </a:rPr>
              <a:t>خانوادگي</a:t>
            </a:r>
            <a:r>
              <a:rPr lang="en-US" dirty="0" smtClean="0">
                <a:cs typeface="B Koodak" pitchFamily="2" charset="-78"/>
              </a:rPr>
              <a:t>)</a:t>
            </a:r>
            <a:r>
              <a:rPr lang="fa-IR" dirty="0" smtClean="0">
                <a:cs typeface="B Koodak" pitchFamily="2" charset="-78"/>
              </a:rPr>
              <a:t> </a:t>
            </a:r>
            <a:r>
              <a:rPr lang="en-US" dirty="0" smtClean="0">
                <a:cs typeface="B Koodak" pitchFamily="2" charset="-78"/>
              </a:rPr>
              <a:t>B</a:t>
            </a:r>
            <a:r>
              <a:rPr lang="fa-IR" dirty="0" smtClean="0">
                <a:cs typeface="B Koodak" pitchFamily="2" charset="-78"/>
              </a:rPr>
              <a:t> </a:t>
            </a:r>
            <a:r>
              <a:rPr lang="en-US" dirty="0" smtClean="0">
                <a:cs typeface="B Koodak" pitchFamily="2" charset="-78"/>
              </a:rPr>
              <a:t>(</a:t>
            </a:r>
            <a:r>
              <a:rPr lang="fa-IR" dirty="0" smtClean="0">
                <a:cs typeface="B Koodak" pitchFamily="2" charset="-78"/>
              </a:rPr>
              <a:t>                         </a:t>
            </a:r>
          </a:p>
          <a:p>
            <a:pPr marL="514350" indent="-514350">
              <a:buClr>
                <a:srgbClr val="C00000"/>
              </a:buClr>
              <a:buFont typeface="Wingdings" pitchFamily="2" charset="2"/>
              <a:buChar char="§"/>
            </a:pPr>
            <a:r>
              <a:rPr lang="fa-IR" dirty="0" smtClean="0">
                <a:cs typeface="B Koodak" pitchFamily="2" charset="-78"/>
              </a:rPr>
              <a:t>استفاده  صحيح از كاندوم در تمامي ( همه انواع )ارتباط جنسي با شريك جنسي مبتلا                                                          و يا ارتباطات خارج از چارچوب خانواده(</a:t>
            </a:r>
            <a:r>
              <a:rPr lang="en-US" dirty="0">
                <a:cs typeface="B Koodak" pitchFamily="2" charset="-78"/>
              </a:rPr>
              <a:t>C</a:t>
            </a:r>
            <a:r>
              <a:rPr lang="fa-IR" dirty="0" smtClean="0">
                <a:cs typeface="B Koodak" pitchFamily="2" charset="-78"/>
              </a:rPr>
              <a:t> </a:t>
            </a:r>
            <a:r>
              <a:rPr lang="fa-IR" dirty="0">
                <a:cs typeface="B Koodak" pitchFamily="2" charset="-78"/>
              </a:rPr>
              <a:t>)</a:t>
            </a:r>
          </a:p>
          <a:p>
            <a:pPr marL="514350" indent="-514350" algn="r" rtl="1">
              <a:buClr>
                <a:srgbClr val="C00000"/>
              </a:buClr>
              <a:buFont typeface="Wingdings" pitchFamily="2" charset="2"/>
              <a:buChar char="§"/>
            </a:pPr>
            <a:r>
              <a:rPr lang="fa-IR" dirty="0" err="1" smtClean="0">
                <a:cs typeface="B Koodak" pitchFamily="2" charset="-78"/>
              </a:rPr>
              <a:t>پرهيز</a:t>
            </a:r>
            <a:r>
              <a:rPr lang="fa-IR" dirty="0" smtClean="0">
                <a:cs typeface="B Koodak" pitchFamily="2" charset="-78"/>
              </a:rPr>
              <a:t> از مصرف مواد مخدر،  محرك  و الكل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4B6E-CFBC-45B6-A893-7C3284E7230A}" type="slidenum">
              <a:rPr lang="fa-IR" smtClean="0"/>
              <a:pPr/>
              <a:t>30</a:t>
            </a:fld>
            <a:endParaRPr lang="fa-I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Koodak" pitchFamily="2" charset="-78"/>
              </a:rPr>
              <a:t>راه هاي پيشگيري از انتقال بيماري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 fontScale="77500" lnSpcReduction="2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پيشگيري از انتقال اچ‌آي‌وي از مادر به فرزند  </a:t>
            </a:r>
          </a:p>
          <a:p>
            <a:pPr marL="0" indent="0">
              <a:buNone/>
            </a:pPr>
            <a:r>
              <a:rPr lang="fa-IR" dirty="0">
                <a:solidFill>
                  <a:srgbClr val="C00000"/>
                </a:solidFill>
                <a:cs typeface="B Koodak" pitchFamily="2" charset="-78"/>
              </a:rPr>
              <a:t> </a:t>
            </a:r>
            <a:r>
              <a:rPr lang="fa-IR" b="1" dirty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انتقال از </a:t>
            </a:r>
            <a:r>
              <a:rPr lang="fa-IR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مادر </a:t>
            </a:r>
            <a:r>
              <a:rPr lang="fa-IR" b="1" dirty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مبتلا </a:t>
            </a:r>
            <a:r>
              <a:rPr lang="fa-IR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 در حین </a:t>
            </a:r>
            <a:r>
              <a:rPr lang="fa-IR" b="1" dirty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بارداری، زایمان و بعد از زایمان به </a:t>
            </a:r>
            <a:r>
              <a:rPr lang="fa-IR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فرزندش= 15 </a:t>
            </a:r>
            <a:r>
              <a:rPr lang="fa-IR" b="1" dirty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تا 45 </a:t>
            </a:r>
            <a:r>
              <a:rPr lang="fa-IR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% ( با برنامه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PMTCT</a:t>
            </a:r>
            <a:r>
              <a:rPr lang="fa-IR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 این </a:t>
            </a:r>
            <a:r>
              <a:rPr lang="fa-IR" b="1" dirty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احتمال </a:t>
            </a:r>
            <a:r>
              <a:rPr lang="fa-IR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= </a:t>
            </a:r>
            <a:r>
              <a:rPr lang="fa-IR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تقریباٌ</a:t>
            </a:r>
            <a:r>
              <a:rPr lang="fa-IR" b="1" dirty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Yagut" panose="00000400000000000000" pitchFamily="2" charset="-78"/>
              </a:rPr>
              <a:t>صفر)</a:t>
            </a:r>
            <a:endParaRPr lang="fa-IR" b="1" dirty="0" smtClean="0">
              <a:solidFill>
                <a:srgbClr val="00B050"/>
              </a:solidFill>
              <a:cs typeface="B Koodak" pitchFamily="2" charset="-78"/>
            </a:endParaRPr>
          </a:p>
          <a:p>
            <a:pPr marL="0" indent="0" algn="r" rtl="1">
              <a:buNone/>
            </a:pPr>
            <a:endParaRPr lang="fa-IR" b="1" dirty="0" smtClean="0">
              <a:cs typeface="B Koodak" pitchFamily="2" charset="-78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تشخيص به موقع مادر مبتلا( </a:t>
            </a:r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قبل</a:t>
            </a:r>
            <a:r>
              <a:rPr lang="fa-IR" dirty="0" smtClean="0">
                <a:cs typeface="B Koodak" pitchFamily="2" charset="-78"/>
              </a:rPr>
              <a:t> و يا در اولين زمان در طي بارداري)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تحت نظر بودن مادر مبتلا توسط پزشك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مصرف داروهاي ضد ويروس در مادر مبتلا طي بارداري و زايمان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 انتخاب زايمان ارجح(سزارين )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مصرف داروهاي ضد ويروس براي نوزاد متولد شده از مادر مبتلا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خودداري مادران مبتلا، از شيردهي به  نوزاد(  در ايران صرفاٌ تجويز شير خشك/ مصرف توام و به تناوب شير خشك و شير مادر توصيه نمي شود)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4B6E-CFBC-45B6-A893-7C3284E7230A}" type="slidenum">
              <a:rPr lang="fa-IR" smtClean="0"/>
              <a:pPr/>
              <a:t>31</a:t>
            </a:fld>
            <a:endParaRPr lang="fa-I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C00000"/>
                </a:solidFill>
                <a:cs typeface="B Mitra" pitchFamily="2" charset="-78"/>
              </a:rPr>
              <a:t>انگ و تبعیض</a:t>
            </a:r>
            <a:endParaRPr lang="en-US" sz="4000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Lotus" pitchFamily="2" charset="-78"/>
              </a:rPr>
              <a:t> وجود انگ و تبعیض نسبت به</a:t>
            </a:r>
            <a:r>
              <a:rPr lang="en-US" dirty="0">
                <a:cs typeface="B Lotus" pitchFamily="2" charset="-78"/>
              </a:rPr>
              <a:t>HIV</a:t>
            </a:r>
            <a:r>
              <a:rPr lang="fa-IR" dirty="0" smtClean="0">
                <a:cs typeface="B Lotus" pitchFamily="2" charset="-78"/>
              </a:rPr>
              <a:t>  باعث:</a:t>
            </a:r>
          </a:p>
          <a:p>
            <a:pPr lvl="1"/>
            <a:r>
              <a:rPr lang="fa-IR" dirty="0" smtClean="0">
                <a:cs typeface="B Lotus" pitchFamily="2" charset="-78"/>
              </a:rPr>
              <a:t>کاهش تمایل افراد براي  انجام آزمایش </a:t>
            </a:r>
            <a:r>
              <a:rPr lang="fa-IR" dirty="0" err="1" smtClean="0">
                <a:cs typeface="B Lotus" pitchFamily="2" charset="-78"/>
              </a:rPr>
              <a:t>تشخيصي</a:t>
            </a:r>
            <a:r>
              <a:rPr lang="fa-IR" dirty="0" smtClean="0">
                <a:cs typeface="B Lotus" pitchFamily="2" charset="-78"/>
              </a:rPr>
              <a:t> </a:t>
            </a:r>
            <a:r>
              <a:rPr lang="en-US" dirty="0" smtClean="0">
                <a:cs typeface="B Lotus" pitchFamily="2" charset="-78"/>
              </a:rPr>
              <a:t>HIV</a:t>
            </a:r>
            <a:endParaRPr lang="fa-IR" dirty="0" smtClean="0">
              <a:cs typeface="B Lotus" pitchFamily="2" charset="-78"/>
            </a:endParaRPr>
          </a:p>
          <a:p>
            <a:pPr lvl="1"/>
            <a:r>
              <a:rPr lang="fa-IR" dirty="0" smtClean="0">
                <a:cs typeface="B Lotus" pitchFamily="2" charset="-78"/>
              </a:rPr>
              <a:t> کاهش مراجعه افراد مبتلا برای درمان</a:t>
            </a:r>
          </a:p>
          <a:p>
            <a:pPr lvl="1"/>
            <a:r>
              <a:rPr lang="en-US" dirty="0" smtClean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عدم تمایل افراد مبتلا برای افشای وضعیت ابتلا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cs typeface="B Yagut" panose="00000400000000000000" pitchFamily="2" charset="-78"/>
              </a:rPr>
              <a:t>علت  وجود رفتار توام با انگ در پرسنل</a:t>
            </a:r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57364"/>
            <a:ext cx="8579296" cy="4268799"/>
          </a:xfrm>
        </p:spPr>
        <p:txBody>
          <a:bodyPr/>
          <a:lstStyle/>
          <a:p>
            <a:r>
              <a:rPr lang="fa-IR" b="1" dirty="0" smtClean="0">
                <a:solidFill>
                  <a:srgbClr val="00B0F0"/>
                </a:solidFill>
                <a:cs typeface="B Lotus" pitchFamily="2" charset="-78"/>
              </a:rPr>
              <a:t>فقدان آگاهی( مردم/ </a:t>
            </a:r>
            <a:r>
              <a:rPr lang="fa-IR" b="1" dirty="0" smtClean="0">
                <a:cs typeface="B Lotus" pitchFamily="2" charset="-78"/>
              </a:rPr>
              <a:t>درمانگران)</a:t>
            </a:r>
          </a:p>
          <a:p>
            <a:r>
              <a:rPr lang="fa-IR" b="1" dirty="0" smtClean="0"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cs typeface="B Lotus" pitchFamily="2" charset="-78"/>
              </a:rPr>
              <a:t>ترس</a:t>
            </a:r>
            <a:r>
              <a:rPr lang="fa-IR" b="1" dirty="0" smtClean="0">
                <a:cs typeface="B Lotus" pitchFamily="2" charset="-78"/>
              </a:rPr>
              <a:t> از تماس های اتفاقی با بیمار </a:t>
            </a:r>
          </a:p>
          <a:p>
            <a:r>
              <a:rPr lang="fa-IR" b="1" dirty="0" smtClean="0"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00B050"/>
                </a:solidFill>
                <a:cs typeface="B Lotus" pitchFamily="2" charset="-78"/>
              </a:rPr>
              <a:t>همراهی</a:t>
            </a:r>
            <a:r>
              <a:rPr lang="fa-IR" b="1" dirty="0" smtClean="0">
                <a:cs typeface="B Lotus" pitchFamily="2" charset="-78"/>
              </a:rPr>
              <a:t> بیماری ایدز با </a:t>
            </a:r>
            <a:r>
              <a:rPr lang="fa-IR" b="1" dirty="0" smtClean="0">
                <a:solidFill>
                  <a:srgbClr val="00B050"/>
                </a:solidFill>
                <a:cs typeface="B Lotus" pitchFamily="2" charset="-78"/>
              </a:rPr>
              <a:t>رفتارهای غیر اخلاقی</a:t>
            </a:r>
          </a:p>
          <a:p>
            <a:pPr marL="0" indent="0">
              <a:buNone/>
            </a:pPr>
            <a:r>
              <a:rPr lang="fa-IR" b="1" dirty="0" smtClean="0">
                <a:cs typeface="B Lotus" pitchFamily="2" charset="-78"/>
              </a:rPr>
              <a:t>     </a:t>
            </a:r>
          </a:p>
          <a:p>
            <a:pPr marL="0" indent="0">
              <a:buNone/>
            </a:pPr>
            <a:r>
              <a:rPr lang="fa-IR" b="1" dirty="0">
                <a:cs typeface="B Lotus" pitchFamily="2" charset="-78"/>
              </a:rPr>
              <a:t> </a:t>
            </a:r>
            <a:r>
              <a:rPr lang="fa-IR" b="1" dirty="0" smtClean="0">
                <a:cs typeface="B Lotus" pitchFamily="2" charset="-78"/>
              </a:rPr>
              <a:t>  نکته مهم: رعایت احتیاطات استاندارد است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/>
              <a:t> </a:t>
            </a:r>
            <a:r>
              <a:rPr lang="fa-IR" dirty="0" smtClean="0">
                <a:solidFill>
                  <a:srgbClr val="C00000"/>
                </a:solidFill>
                <a:cs typeface="B Yagut" pitchFamily="2" charset="-78"/>
              </a:rPr>
              <a:t>وضعیت </a:t>
            </a:r>
            <a:r>
              <a:rPr lang="en-US" dirty="0" smtClean="0">
                <a:solidFill>
                  <a:srgbClr val="C00000"/>
                </a:solidFill>
                <a:cs typeface="B Yagut" pitchFamily="2" charset="-78"/>
              </a:rPr>
              <a:t>HIV/AIDS </a:t>
            </a:r>
            <a:r>
              <a:rPr lang="fa-IR" dirty="0" smtClean="0">
                <a:solidFill>
                  <a:srgbClr val="C00000"/>
                </a:solidFill>
                <a:cs typeface="B Yagut" pitchFamily="2" charset="-78"/>
              </a:rPr>
              <a:t> در جهان </a:t>
            </a:r>
            <a:endParaRPr lang="en-US" dirty="0">
              <a:solidFill>
                <a:srgbClr val="C00000"/>
              </a:solidFill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9" y="1676400"/>
            <a:ext cx="8496944" cy="4495800"/>
          </a:xfrm>
        </p:spPr>
        <p:txBody>
          <a:bodyPr>
            <a:normAutofit fontScale="85000" lnSpcReduction="10000"/>
          </a:bodyPr>
          <a:lstStyle/>
          <a:p>
            <a:pPr marL="0" indent="0" algn="r" rtl="1">
              <a:buNone/>
            </a:pPr>
            <a:endParaRPr lang="fa-IR" dirty="0" smtClean="0"/>
          </a:p>
          <a:p>
            <a:pPr algn="r" rtl="1"/>
            <a:r>
              <a:rPr lang="fa-IR" dirty="0" smtClean="0">
                <a:cs typeface="B Nazanin" pitchFamily="2" charset="-78"/>
              </a:rPr>
              <a:t> عليرغم كاهش موارد مرگ مرتبط با ايدز در جهان، تعداد مرگ نوجوانان در اثر ايدز 3 برابر شده است( دومین علت مرگ بعد از سوانح ) 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بیشترین </a:t>
            </a:r>
            <a:r>
              <a:rPr lang="fa-IR" dirty="0">
                <a:cs typeface="B Nazanin" pitchFamily="2" charset="-78"/>
              </a:rPr>
              <a:t>گروه سنی در معرض ابتلا نوجوانان هستند که در 2012 به 39% افزایش یافته </a:t>
            </a:r>
            <a:r>
              <a:rPr lang="fa-IR" dirty="0" smtClean="0">
                <a:cs typeface="B Nazanin" pitchFamily="2" charset="-78"/>
              </a:rPr>
              <a:t>اند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در حال حاضر در گروه سني 19-15 سال هر ساعت 26 مورد ابتلا رخ مي دهد( ابتلاي يك نفر هر 3-2 دقيقه)</a:t>
            </a:r>
          </a:p>
          <a:p>
            <a:pPr algn="r" rtl="1"/>
            <a:endParaRPr lang="fa-IR" dirty="0">
              <a:cs typeface="B Nazanin" pitchFamily="2" charset="-78"/>
            </a:endParaRPr>
          </a:p>
          <a:p>
            <a:pPr marL="457200" indent="-457200" algn="r" rtl="1"/>
            <a:r>
              <a:rPr lang="fa-IR" dirty="0">
                <a:cs typeface="B Nazanin" pitchFamily="2" charset="-78"/>
              </a:rPr>
              <a:t>شانس ابتلای دختران نوجوان و زنان جوان </a:t>
            </a:r>
            <a:r>
              <a:rPr lang="fa-IR" dirty="0" smtClean="0">
                <a:cs typeface="B Nazanin" pitchFamily="2" charset="-78"/>
              </a:rPr>
              <a:t>در افریقا </a:t>
            </a:r>
            <a:r>
              <a:rPr lang="fa-IR" dirty="0">
                <a:cs typeface="B Nazanin" pitchFamily="2" charset="-78"/>
              </a:rPr>
              <a:t>5 برابر بقیه است.</a:t>
            </a:r>
          </a:p>
          <a:p>
            <a:pPr algn="r" rtl="1"/>
            <a:endParaRPr lang="fa-IR" dirty="0" smtClean="0"/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6834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a-IR" dirty="0">
                <a:cs typeface="B Yagut" panose="00000400000000000000" pitchFamily="2" charset="-78"/>
              </a:rPr>
              <a:t>گسترش درمان </a:t>
            </a:r>
            <a:r>
              <a:rPr lang="fa-IR" dirty="0" err="1">
                <a:cs typeface="B Yagut" panose="00000400000000000000" pitchFamily="2" charset="-78"/>
              </a:rPr>
              <a:t>ضدرتروویروسی</a:t>
            </a:r>
            <a:r>
              <a:rPr lang="fa-IR" dirty="0">
                <a:cs typeface="B Yagut" panose="00000400000000000000" pitchFamily="2" charset="-78"/>
              </a:rPr>
              <a:t> برای همه افراد مبتلا و نیز گسترش </a:t>
            </a:r>
            <a:r>
              <a:rPr lang="fa-IR" dirty="0" err="1">
                <a:cs typeface="B Yagut" panose="00000400000000000000" pitchFamily="2" charset="-78"/>
              </a:rPr>
              <a:t>گزینه‌هایی</a:t>
            </a:r>
            <a:r>
              <a:rPr lang="fa-IR" dirty="0">
                <a:cs typeface="B Yagut" panose="00000400000000000000" pitchFamily="2" charset="-78"/>
              </a:rPr>
              <a:t> برای پیشگیری </a:t>
            </a:r>
            <a:r>
              <a:rPr lang="fa-IR" dirty="0" err="1">
                <a:cs typeface="B Yagut" panose="00000400000000000000" pitchFamily="2" charset="-78"/>
              </a:rPr>
              <a:t>می‌تواند</a:t>
            </a:r>
            <a:r>
              <a:rPr lang="fa-IR" dirty="0">
                <a:cs typeface="B Yagut" panose="00000400000000000000" pitchFamily="2" charset="-78"/>
              </a:rPr>
              <a:t> از 21 میلیون مرگ و 28 میلیون مورد ابتلای جدید به ایدز تا سال 2030  جلوگیری کند. </a:t>
            </a:r>
            <a:endParaRPr lang="en-US" dirty="0">
              <a:cs typeface="B Yagut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361565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a-IR" dirty="0" smtClean="0">
                <a:cs typeface="B Yagut" panose="00000400000000000000" pitchFamily="2" charset="-78"/>
              </a:rPr>
              <a:t>اثر </a:t>
            </a:r>
            <a:r>
              <a:rPr lang="fa-IR" dirty="0">
                <a:cs typeface="B Yagut" panose="00000400000000000000" pitchFamily="2" charset="-78"/>
              </a:rPr>
              <a:t>محافظت کننده </a:t>
            </a:r>
            <a:r>
              <a:rPr lang="fa-IR" dirty="0" smtClean="0">
                <a:cs typeface="B Yagut" panose="00000400000000000000" pitchFamily="2" charset="-78"/>
              </a:rPr>
              <a:t>از </a:t>
            </a:r>
            <a:r>
              <a:rPr lang="fa-IR" dirty="0">
                <a:cs typeface="B Yagut" panose="00000400000000000000" pitchFamily="2" charset="-78"/>
              </a:rPr>
              <a:t>کاندوم لاتکس مردانه در مقابل ابتلا به </a:t>
            </a:r>
            <a:r>
              <a:rPr lang="en-US" dirty="0" smtClean="0">
                <a:cs typeface="B Yagut" panose="00000400000000000000" pitchFamily="2" charset="-78"/>
              </a:rPr>
              <a:t>HIV / STIs</a:t>
            </a:r>
            <a:r>
              <a:rPr lang="en-US" dirty="0" smtClean="0">
                <a:solidFill>
                  <a:srgbClr val="C00000"/>
                </a:solidFill>
                <a:cs typeface="B Yagut" panose="00000400000000000000" pitchFamily="2" charset="-78"/>
              </a:rPr>
              <a:t> </a:t>
            </a:r>
            <a:r>
              <a:rPr lang="fa-IR" dirty="0" smtClean="0">
                <a:solidFill>
                  <a:srgbClr val="C00000"/>
                </a:solidFill>
                <a:cs typeface="B Yagut" panose="00000400000000000000" pitchFamily="2" charset="-78"/>
              </a:rPr>
              <a:t> = 85</a:t>
            </a:r>
            <a:r>
              <a:rPr lang="en-US" dirty="0" smtClean="0">
                <a:solidFill>
                  <a:srgbClr val="C00000"/>
                </a:solidFill>
                <a:cs typeface="B Yagut" panose="00000400000000000000" pitchFamily="2" charset="-78"/>
              </a:rPr>
              <a:t> </a:t>
            </a:r>
            <a:r>
              <a:rPr lang="fa-IR" dirty="0" smtClean="0">
                <a:solidFill>
                  <a:srgbClr val="C00000"/>
                </a:solidFill>
                <a:cs typeface="B Yagut" panose="00000400000000000000" pitchFamily="2" charset="-78"/>
              </a:rPr>
              <a:t>%</a:t>
            </a:r>
            <a:r>
              <a:rPr lang="fa-IR" dirty="0" smtClean="0">
                <a:cs typeface="B Yagut" panose="00000400000000000000" pitchFamily="2" charset="-78"/>
              </a:rPr>
              <a:t> یا بیشتر</a:t>
            </a:r>
          </a:p>
          <a:p>
            <a:pPr lvl="0"/>
            <a:r>
              <a:rPr lang="fa-IR" dirty="0" smtClean="0">
                <a:cs typeface="B Yagut" panose="00000400000000000000" pitchFamily="2" charset="-78"/>
              </a:rPr>
              <a:t>ختنه (</a:t>
            </a:r>
            <a:r>
              <a:rPr lang="fa-IR" dirty="0">
                <a:cs typeface="B Yagut" panose="00000400000000000000" pitchFamily="2" charset="-78"/>
              </a:rPr>
              <a:t>انجام </a:t>
            </a:r>
            <a:r>
              <a:rPr lang="fa-IR" dirty="0" smtClean="0">
                <a:cs typeface="B Yagut" panose="00000400000000000000" pitchFamily="2" charset="-78"/>
              </a:rPr>
              <a:t>توسط </a:t>
            </a:r>
            <a:r>
              <a:rPr lang="fa-IR" dirty="0">
                <a:cs typeface="B Yagut" panose="00000400000000000000" pitchFamily="2" charset="-78"/>
              </a:rPr>
              <a:t>پرسنل آموزش دیده بهداشتی </a:t>
            </a:r>
            <a:r>
              <a:rPr lang="fa-IR" dirty="0" smtClean="0">
                <a:cs typeface="B Yagut" panose="00000400000000000000" pitchFamily="2" charset="-78"/>
              </a:rPr>
              <a:t>خطر </a:t>
            </a:r>
            <a:r>
              <a:rPr lang="fa-IR" dirty="0">
                <a:cs typeface="B Yagut" panose="00000400000000000000" pitchFamily="2" charset="-78"/>
              </a:rPr>
              <a:t>انتقال </a:t>
            </a:r>
            <a:r>
              <a:rPr lang="fa-IR" dirty="0" err="1">
                <a:cs typeface="B Yagut" panose="00000400000000000000" pitchFamily="2" charset="-78"/>
              </a:rPr>
              <a:t>هتروسکسوال</a:t>
            </a:r>
            <a:r>
              <a:rPr lang="fa-IR" dirty="0">
                <a:cs typeface="B Yagut" panose="00000400000000000000" pitchFamily="2" charset="-78"/>
              </a:rPr>
              <a:t> </a:t>
            </a:r>
            <a:r>
              <a:rPr lang="fa-IR" dirty="0" err="1">
                <a:cs typeface="B Yagut" panose="00000400000000000000" pitchFamily="2" charset="-78"/>
              </a:rPr>
              <a:t>اچ‌آی‌وی</a:t>
            </a:r>
            <a:r>
              <a:rPr lang="fa-IR" dirty="0">
                <a:cs typeface="B Yagut" panose="00000400000000000000" pitchFamily="2" charset="-78"/>
              </a:rPr>
              <a:t> را در مردان تا حدود </a:t>
            </a:r>
            <a:r>
              <a:rPr lang="fa-IR" dirty="0" smtClean="0">
                <a:solidFill>
                  <a:srgbClr val="C00000"/>
                </a:solidFill>
                <a:cs typeface="B Yagut" panose="00000400000000000000" pitchFamily="2" charset="-78"/>
              </a:rPr>
              <a:t>60% </a:t>
            </a:r>
            <a:r>
              <a:rPr lang="fa-IR" dirty="0" smtClean="0">
                <a:cs typeface="B Yagut" panose="00000400000000000000" pitchFamily="2" charset="-78"/>
              </a:rPr>
              <a:t>کاهش </a:t>
            </a:r>
            <a:r>
              <a:rPr lang="fa-IR" dirty="0" err="1">
                <a:cs typeface="B Yagut" panose="00000400000000000000" pitchFamily="2" charset="-78"/>
              </a:rPr>
              <a:t>می‌دهد</a:t>
            </a:r>
            <a:r>
              <a:rPr lang="fa-IR" dirty="0">
                <a:cs typeface="B Yagut" panose="00000400000000000000" pitchFamily="2" charset="-78"/>
              </a:rPr>
              <a:t>.</a:t>
            </a:r>
            <a:endParaRPr lang="en-US" dirty="0">
              <a:cs typeface="B Yagut" panose="00000400000000000000" pitchFamily="2" charset="-78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2429293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b="1" u="sng" dirty="0">
                <a:solidFill>
                  <a:srgbClr val="C00000"/>
                </a:solidFill>
                <a:cs typeface="B Yagut" panose="00000400000000000000" pitchFamily="2" charset="-78"/>
              </a:rPr>
              <a:t>سل </a:t>
            </a:r>
            <a:r>
              <a:rPr lang="fa-IR" dirty="0" err="1">
                <a:cs typeface="B Yagut" panose="00000400000000000000" pitchFamily="2" charset="-78"/>
              </a:rPr>
              <a:t>مهم‌ترین</a:t>
            </a:r>
            <a:r>
              <a:rPr lang="fa-IR" dirty="0">
                <a:cs typeface="B Yagut" panose="00000400000000000000" pitchFamily="2" charset="-78"/>
              </a:rPr>
              <a:t> بیماری همراه در افراد مبتلا به </a:t>
            </a:r>
            <a:r>
              <a:rPr lang="fa-IR" dirty="0" err="1">
                <a:cs typeface="B Yagut" panose="00000400000000000000" pitchFamily="2" charset="-78"/>
              </a:rPr>
              <a:t>اچ‌آی‌وی</a:t>
            </a:r>
            <a:r>
              <a:rPr lang="fa-IR" dirty="0">
                <a:cs typeface="B Yagut" panose="00000400000000000000" pitchFamily="2" charset="-78"/>
              </a:rPr>
              <a:t> است. </a:t>
            </a:r>
            <a:endParaRPr lang="fa-IR" dirty="0" smtClean="0">
              <a:cs typeface="B Yagut" panose="00000400000000000000" pitchFamily="2" charset="-78"/>
            </a:endParaRPr>
          </a:p>
          <a:p>
            <a:r>
              <a:rPr lang="fa-IR" dirty="0" smtClean="0">
                <a:cs typeface="B Yagut" panose="00000400000000000000" pitchFamily="2" charset="-78"/>
              </a:rPr>
              <a:t> </a:t>
            </a:r>
            <a:r>
              <a:rPr lang="fa-IR" dirty="0">
                <a:solidFill>
                  <a:srgbClr val="00B050"/>
                </a:solidFill>
                <a:cs typeface="B Yagut" panose="00000400000000000000" pitchFamily="2" charset="-78"/>
              </a:rPr>
              <a:t>یک سوم </a:t>
            </a:r>
            <a:r>
              <a:rPr lang="fa-IR" dirty="0">
                <a:cs typeface="B Yagut" panose="00000400000000000000" pitchFamily="2" charset="-78"/>
              </a:rPr>
              <a:t>کلیه موارد </a:t>
            </a:r>
            <a:r>
              <a:rPr lang="fa-IR" dirty="0">
                <a:solidFill>
                  <a:srgbClr val="00B050"/>
                </a:solidFill>
                <a:cs typeface="B Yagut" panose="00000400000000000000" pitchFamily="2" charset="-78"/>
              </a:rPr>
              <a:t>مرگ</a:t>
            </a:r>
            <a:r>
              <a:rPr lang="fa-IR" dirty="0">
                <a:cs typeface="B Yagut" panose="00000400000000000000" pitchFamily="2" charset="-78"/>
              </a:rPr>
              <a:t> در </a:t>
            </a:r>
            <a:r>
              <a:rPr lang="fa-IR" dirty="0">
                <a:solidFill>
                  <a:srgbClr val="00B050"/>
                </a:solidFill>
                <a:cs typeface="B Yagut" panose="00000400000000000000" pitchFamily="2" charset="-78"/>
              </a:rPr>
              <a:t>بیماران </a:t>
            </a:r>
            <a:r>
              <a:rPr lang="fa-IR" dirty="0" smtClean="0">
                <a:solidFill>
                  <a:srgbClr val="00B050"/>
                </a:solidFill>
                <a:cs typeface="B Yagut" panose="00000400000000000000" pitchFamily="2" charset="-78"/>
              </a:rPr>
              <a:t>مبتلا </a:t>
            </a:r>
            <a:r>
              <a:rPr lang="fa-IR" dirty="0">
                <a:cs typeface="B Yagut" panose="00000400000000000000" pitchFamily="2" charset="-78"/>
              </a:rPr>
              <a:t>به </a:t>
            </a:r>
            <a:r>
              <a:rPr lang="fa-IR" dirty="0" err="1">
                <a:cs typeface="B Yagut" panose="00000400000000000000" pitchFamily="2" charset="-78"/>
              </a:rPr>
              <a:t>اچ‌آی‌وی</a:t>
            </a:r>
            <a:r>
              <a:rPr lang="fa-IR" dirty="0">
                <a:cs typeface="B Yagut" panose="00000400000000000000" pitchFamily="2" charset="-78"/>
              </a:rPr>
              <a:t> به دلیل </a:t>
            </a:r>
            <a:r>
              <a:rPr lang="fa-IR" dirty="0">
                <a:solidFill>
                  <a:srgbClr val="00B050"/>
                </a:solidFill>
                <a:cs typeface="B Yagut" panose="00000400000000000000" pitchFamily="2" charset="-78"/>
              </a:rPr>
              <a:t>سل</a:t>
            </a:r>
            <a:r>
              <a:rPr lang="fa-IR" dirty="0">
                <a:cs typeface="B Yagut" panose="00000400000000000000" pitchFamily="2" charset="-78"/>
              </a:rPr>
              <a:t> است. </a:t>
            </a:r>
            <a:endParaRPr lang="fa-IR" dirty="0" smtClean="0">
              <a:cs typeface="B Yagut" panose="00000400000000000000" pitchFamily="2" charset="-78"/>
            </a:endParaRPr>
          </a:p>
          <a:p>
            <a:r>
              <a:rPr lang="fa-IR" dirty="0" smtClean="0">
                <a:cs typeface="B Yagut" panose="00000400000000000000" pitchFamily="2" charset="-78"/>
              </a:rPr>
              <a:t>تاکید  </a:t>
            </a:r>
            <a:r>
              <a:rPr lang="fa-IR" dirty="0">
                <a:cs typeface="B Yagut" panose="00000400000000000000" pitchFamily="2" charset="-78"/>
              </a:rPr>
              <a:t>شده تا  در هر جایی که آزمایش </a:t>
            </a:r>
            <a:r>
              <a:rPr lang="fa-IR" dirty="0" err="1">
                <a:cs typeface="B Yagut" panose="00000400000000000000" pitchFamily="2" charset="-78"/>
              </a:rPr>
              <a:t>اچ‌آی‌وی</a:t>
            </a:r>
            <a:r>
              <a:rPr lang="fa-IR" dirty="0">
                <a:cs typeface="B Yagut" panose="00000400000000000000" pitchFamily="2" charset="-78"/>
              </a:rPr>
              <a:t> انجام </a:t>
            </a:r>
            <a:r>
              <a:rPr lang="fa-IR" dirty="0" err="1">
                <a:cs typeface="B Yagut" panose="00000400000000000000" pitchFamily="2" charset="-78"/>
              </a:rPr>
              <a:t>می‌شود</a:t>
            </a:r>
            <a:r>
              <a:rPr lang="fa-IR" dirty="0">
                <a:cs typeface="B Yagut" panose="00000400000000000000" pitchFamily="2" charset="-78"/>
              </a:rPr>
              <a:t> </a:t>
            </a:r>
            <a:r>
              <a:rPr lang="fa-IR" dirty="0" err="1">
                <a:cs typeface="B Yagut" panose="00000400000000000000" pitchFamily="2" charset="-78"/>
              </a:rPr>
              <a:t>حتماٌ</a:t>
            </a:r>
            <a:r>
              <a:rPr lang="fa-IR" dirty="0">
                <a:cs typeface="B Yagut" panose="00000400000000000000" pitchFamily="2" charset="-78"/>
              </a:rPr>
              <a:t> غربالگری از نظر سل هم انجام پذیرد</a:t>
            </a:r>
            <a:r>
              <a:rPr lang="fa-IR" dirty="0" smtClean="0">
                <a:cs typeface="B Yagut" panose="00000400000000000000" pitchFamily="2" charset="-78"/>
              </a:rPr>
              <a:t>.</a:t>
            </a:r>
            <a:endParaRPr lang="en-US" dirty="0">
              <a:cs typeface="B Yagut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وزارت بهداشت، درمان و آموزش پزشکی</a:t>
            </a:r>
          </a:p>
          <a:p>
            <a:r>
              <a:rPr lang="fa-IR" sz="900" smtClean="0"/>
              <a:t>مرکز مدیریت بیماریهای واکیر</a:t>
            </a:r>
          </a:p>
          <a:p>
            <a:r>
              <a:rPr lang="fa-IR" sz="900" smtClean="0"/>
              <a:t>اداره کنترل ایدز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3717641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اهداف 90-90-90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7504" y="1214422"/>
            <a:ext cx="8579296" cy="5643578"/>
          </a:xfrm>
        </p:spPr>
        <p:txBody>
          <a:bodyPr/>
          <a:lstStyle/>
          <a:p>
            <a:pPr marL="1211263" indent="-514350">
              <a:buFont typeface="Wingdings" pitchFamily="2" charset="2"/>
              <a:buChar char="Ø"/>
            </a:pPr>
            <a:r>
              <a:rPr lang="fa-IR" sz="2800" dirty="0" smtClean="0">
                <a:cs typeface="B Mitra" pitchFamily="2" charset="-78"/>
              </a:rPr>
              <a:t>90% مبتلايان از ابتلاي خودآگاه باشند.</a:t>
            </a:r>
          </a:p>
          <a:p>
            <a:pPr marL="1211263" indent="-514350">
              <a:buFont typeface="Wingdings" pitchFamily="2" charset="2"/>
              <a:buChar char="Ø"/>
            </a:pPr>
            <a:r>
              <a:rPr lang="fa-IR" sz="2800" dirty="0" smtClean="0">
                <a:cs typeface="B Mitra" pitchFamily="2" charset="-78"/>
              </a:rPr>
              <a:t>90% افرادي كه از ابتلاي خودآگاه هستند تحت مراقبت و درمان باشند.</a:t>
            </a:r>
          </a:p>
          <a:p>
            <a:pPr marL="1211263" indent="-514350">
              <a:buFont typeface="Wingdings" pitchFamily="2" charset="2"/>
              <a:buChar char="Ø"/>
            </a:pPr>
            <a:r>
              <a:rPr lang="fa-IR" sz="2800" dirty="0" smtClean="0">
                <a:cs typeface="B Mitra" pitchFamily="2" charset="-78"/>
              </a:rPr>
              <a:t>90% كساني كه تحت درمان هستند تكثير ويروس به حداقل رسيده باشد.</a:t>
            </a:r>
          </a:p>
          <a:p>
            <a:pPr marL="1211263" indent="-514350">
              <a:buNone/>
            </a:pPr>
            <a:r>
              <a:rPr lang="fa-IR" sz="2800" dirty="0" smtClean="0">
                <a:cs typeface="B Mitra" pitchFamily="2" charset="-78"/>
              </a:rPr>
              <a:t>(اين ميزان هم اكنون حدود 20% است.)</a:t>
            </a:r>
          </a:p>
          <a:p>
            <a:pPr marL="1211263" indent="-514350">
              <a:buNone/>
            </a:pPr>
            <a:endParaRPr lang="fa-IR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581400"/>
            <a:ext cx="8153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980728"/>
          </a:xfrm>
        </p:spPr>
        <p:txBody>
          <a:bodyPr>
            <a:noAutofit/>
          </a:bodyPr>
          <a:lstStyle/>
          <a:p>
            <a:r>
              <a:rPr lang="fa-IR" altLang="en-US" sz="32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وضعیت اچ آی وی در ایران در یک نگاه </a:t>
            </a:r>
            <a:br>
              <a:rPr lang="fa-IR" altLang="en-US" sz="3200" b="1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altLang="en-US" sz="32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تا 95/1/1</a:t>
            </a:r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15645050"/>
              </p:ext>
            </p:extLst>
          </p:nvPr>
        </p:nvGraphicFramePr>
        <p:xfrm>
          <a:off x="457200" y="1066800"/>
          <a:ext cx="8229600" cy="5212080"/>
        </p:xfrm>
        <a:graphic>
          <a:graphicData uri="http://schemas.openxmlformats.org/drawingml/2006/table">
            <a:tbl>
              <a:tblPr rtl="1" firstRow="1" bandRow="1">
                <a:tableStyleId>{8799B23B-EC83-4686-B30A-512413B5E67A}</a:tableStyleId>
              </a:tblPr>
              <a:tblGrid>
                <a:gridCol w="5676349"/>
                <a:gridCol w="2553251"/>
              </a:tblGrid>
              <a:tr h="1021080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</a:t>
                      </a:r>
                      <a:r>
                        <a:rPr kumimoji="0" lang="en-US" sz="2400" b="1" kern="1200" dirty="0" smtClean="0">
                          <a:effectLst/>
                          <a:cs typeface="B Nazanin" panose="00000400000000000000" pitchFamily="2" charset="-78"/>
                        </a:rPr>
                        <a:t>HIV 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 شناخته شده (تجمعی)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3200" b="1" kern="1200" dirty="0" smtClean="0">
                          <a:solidFill>
                            <a:srgbClr val="C00000"/>
                          </a:solidFill>
                          <a:effectLst/>
                          <a:cs typeface="B Nazanin" panose="00000400000000000000" pitchFamily="2" charset="-78"/>
                        </a:rPr>
                        <a:t>31950</a:t>
                      </a:r>
                      <a:endParaRPr kumimoji="0" lang="en-US" sz="32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080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 مبتلا به ايدز  (تجمعی)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3200" b="1" kern="1200" dirty="0" smtClean="0">
                          <a:effectLst/>
                          <a:cs typeface="B Nazanin" panose="00000400000000000000" pitchFamily="2" charset="-78"/>
                        </a:rPr>
                        <a:t>10674</a:t>
                      </a:r>
                      <a:endParaRPr kumimoji="0" lang="en-US" sz="3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080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 تحت درمان(در حال حاضر)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3200" b="1" kern="1200" dirty="0" smtClean="0">
                          <a:effectLst/>
                          <a:cs typeface="B Nazanin" panose="00000400000000000000" pitchFamily="2" charset="-78"/>
                        </a:rPr>
                        <a:t>6942</a:t>
                      </a:r>
                      <a:endParaRPr kumimoji="0" lang="en-US" sz="3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7760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 فوت شده مبتلا به </a:t>
                      </a:r>
                      <a:r>
                        <a:rPr kumimoji="0" lang="en-US" sz="2400" b="1" kern="1200" dirty="0" smtClean="0">
                          <a:effectLst/>
                          <a:cs typeface="B Nazanin" panose="00000400000000000000" pitchFamily="2" charset="-78"/>
                        </a:rPr>
                        <a:t>HIV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 (تجمعی)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3200" b="1" kern="1200" dirty="0" smtClean="0">
                          <a:effectLst/>
                          <a:cs typeface="B Nazanin" panose="00000400000000000000" pitchFamily="2" charset="-78"/>
                        </a:rPr>
                        <a:t>8053</a:t>
                      </a:r>
                      <a:endParaRPr kumimoji="0" lang="en-US" sz="3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080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برآورد تعداد  افراد مبتلا 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3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حدود 80000</a:t>
                      </a:r>
                      <a:endParaRPr kumimoji="0" lang="en-US" sz="32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304525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2242</TotalTime>
  <Words>2064</Words>
  <Application>Microsoft Office PowerPoint</Application>
  <PresentationFormat>On-screen Show (4:3)</PresentationFormat>
  <Paragraphs>249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  وضعیت HIV/AIDS  در جهان  تا پایان سال 2015</vt:lpstr>
      <vt:lpstr> تا پایان سال 2015</vt:lpstr>
      <vt:lpstr> تا پایان سال 2015</vt:lpstr>
      <vt:lpstr> وضعیت HIV/AIDS  در جهان </vt:lpstr>
      <vt:lpstr>Slide 5</vt:lpstr>
      <vt:lpstr>Slide 6</vt:lpstr>
      <vt:lpstr>Slide 7</vt:lpstr>
      <vt:lpstr>اهداف 90-90-90</vt:lpstr>
      <vt:lpstr>وضعیت اچ آی وی در ایران در یک نگاه  تا 95/1/1</vt:lpstr>
      <vt:lpstr>تغییرات الگوی انتقال در موارد ثبت شده اچ آی وی  در ایران  </vt:lpstr>
      <vt:lpstr>انواع همه گيري HIV/AIDS</vt:lpstr>
      <vt:lpstr>Slide 12</vt:lpstr>
      <vt:lpstr>كليات </vt:lpstr>
      <vt:lpstr>بیماریزایی:</vt:lpstr>
      <vt:lpstr>Slide 15</vt:lpstr>
      <vt:lpstr>چرا تشخیص مهم است؟</vt:lpstr>
      <vt:lpstr>طول عمر مبتلايان</vt:lpstr>
      <vt:lpstr>احتمال  ابتلا به HIV درگروه هاي پرخطر </vt:lpstr>
      <vt:lpstr>راه‌هاي انتقال اچ‌آي‌وي- ايدز</vt:lpstr>
      <vt:lpstr>راه‌هاي انتقال اچ‌آي‌وي- ايدز</vt:lpstr>
      <vt:lpstr>راه‌هاي انتقال اچ‌آي‌وي- ايدز</vt:lpstr>
      <vt:lpstr>راه‌هاي انتقال اچ‌آي‌وي- ايدز</vt:lpstr>
      <vt:lpstr>راه‌هاي انتقال اچ‌آي‌وي- ايدز</vt:lpstr>
      <vt:lpstr>Slide 24</vt:lpstr>
      <vt:lpstr>راه‌هاي انتقال اچ‌آي‌وي- ايدز</vt:lpstr>
      <vt:lpstr>راه‌هاي انتقال اچ‌آي‌وي- ايدز</vt:lpstr>
      <vt:lpstr>راه‌هاي انتقال اچ‌آي‌وي- ايدز</vt:lpstr>
      <vt:lpstr>Slide 28</vt:lpstr>
      <vt:lpstr>راه هاي پيشگيري از انتقال بيماري</vt:lpstr>
      <vt:lpstr>راه هاي پيشگيري از انتقال بيماري</vt:lpstr>
      <vt:lpstr>راه هاي پيشگيري از انتقال بيماري</vt:lpstr>
      <vt:lpstr>انگ و تبعیض</vt:lpstr>
      <vt:lpstr>علت  وجود رفتار توام با انگ در پرسنل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s.shariatmadar</dc:creator>
  <cp:lastModifiedBy>maher</cp:lastModifiedBy>
  <cp:revision>510</cp:revision>
  <dcterms:created xsi:type="dcterms:W3CDTF">2006-08-16T00:00:00Z</dcterms:created>
  <dcterms:modified xsi:type="dcterms:W3CDTF">2017-03-29T06:09:41Z</dcterms:modified>
</cp:coreProperties>
</file>